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8" r:id="rId7"/>
    <p:sldId id="264" r:id="rId8"/>
    <p:sldId id="266" r:id="rId9"/>
    <p:sldId id="262" r:id="rId10"/>
    <p:sldId id="265" r:id="rId11"/>
    <p:sldId id="267" r:id="rId12"/>
    <p:sldId id="26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231F-6999-43B8-B25F-AF783D0DE7A9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0F4-059F-4702-B4B8-F1E4DE32A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71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231F-6999-43B8-B25F-AF783D0DE7A9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0F4-059F-4702-B4B8-F1E4DE32A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91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231F-6999-43B8-B25F-AF783D0DE7A9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0F4-059F-4702-B4B8-F1E4DE32A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32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231F-6999-43B8-B25F-AF783D0DE7A9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0F4-059F-4702-B4B8-F1E4DE32A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99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231F-6999-43B8-B25F-AF783D0DE7A9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0F4-059F-4702-B4B8-F1E4DE32A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7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231F-6999-43B8-B25F-AF783D0DE7A9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0F4-059F-4702-B4B8-F1E4DE32A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55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231F-6999-43B8-B25F-AF783D0DE7A9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0F4-059F-4702-B4B8-F1E4DE32A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59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231F-6999-43B8-B25F-AF783D0DE7A9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0F4-059F-4702-B4B8-F1E4DE32A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3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231F-6999-43B8-B25F-AF783D0DE7A9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0F4-059F-4702-B4B8-F1E4DE32A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06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231F-6999-43B8-B25F-AF783D0DE7A9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0F4-059F-4702-B4B8-F1E4DE32A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77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231F-6999-43B8-B25F-AF783D0DE7A9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0F4-059F-4702-B4B8-F1E4DE32A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8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231F-6999-43B8-B25F-AF783D0DE7A9}" type="datetimeFigureOut">
              <a:rPr lang="pt-BR" smtClean="0"/>
              <a:t>19/11/2015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0A0F4-059F-4702-B4B8-F1E4DE32A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44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475" y="666974"/>
            <a:ext cx="9914965" cy="2520259"/>
          </a:xfrm>
        </p:spPr>
        <p:txBody>
          <a:bodyPr>
            <a:normAutofit fontScale="90000"/>
          </a:bodyPr>
          <a:lstStyle/>
          <a:p>
            <a:pPr algn="r"/>
            <a:r>
              <a:rPr lang="pt-PT" b="1" dirty="0" smtClean="0">
                <a:solidFill>
                  <a:srgbClr val="00B0F0"/>
                </a:solidFill>
              </a:rPr>
              <a:t>Reconhecimento ótico de caracteres</a:t>
            </a:r>
            <a:r>
              <a:rPr lang="pt-PT" b="1" dirty="0" smtClean="0"/>
              <a:t/>
            </a:r>
            <a:br>
              <a:rPr lang="pt-PT" b="1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05948" y="3509964"/>
            <a:ext cx="4634752" cy="1930716"/>
          </a:xfrm>
        </p:spPr>
        <p:txBody>
          <a:bodyPr>
            <a:normAutofit fontScale="92500" lnSpcReduction="20000"/>
          </a:bodyPr>
          <a:lstStyle/>
          <a:p>
            <a:r>
              <a:rPr lang="pt-BR" i="1" dirty="0" err="1" smtClean="0"/>
              <a:t>Optical</a:t>
            </a:r>
            <a:r>
              <a:rPr lang="pt-BR" i="1" dirty="0" smtClean="0"/>
              <a:t> </a:t>
            </a:r>
            <a:r>
              <a:rPr lang="pt-BR" i="1" dirty="0" err="1" smtClean="0"/>
              <a:t>Character</a:t>
            </a:r>
            <a:r>
              <a:rPr lang="pt-BR" i="1" dirty="0" smtClean="0"/>
              <a:t> </a:t>
            </a:r>
            <a:r>
              <a:rPr lang="pt-BR" i="1" dirty="0" err="1" smtClean="0"/>
              <a:t>Recognition</a:t>
            </a:r>
            <a:r>
              <a:rPr lang="pt-BR" i="1" dirty="0" smtClean="0"/>
              <a:t> (OCR)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Evandro Luis </a:t>
            </a:r>
            <a:r>
              <a:rPr lang="pt-BR" dirty="0" err="1" smtClean="0"/>
              <a:t>Copercini</a:t>
            </a:r>
            <a:endParaRPr lang="pt-BR" dirty="0" smtClean="0"/>
          </a:p>
          <a:p>
            <a:r>
              <a:rPr lang="pt-BR" dirty="0" smtClean="0"/>
              <a:t>Processamento digital de sinais 2</a:t>
            </a:r>
            <a:endParaRPr lang="pt-BR" dirty="0"/>
          </a:p>
        </p:txBody>
      </p:sp>
      <p:pic>
        <p:nvPicPr>
          <p:cNvPr id="3074" name="Picture 2" descr="http://www.fortknoxrecords.com.au/news/wp-content/uploads/2014/07/KK_OCR@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02" y="1721411"/>
            <a:ext cx="4642336" cy="464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2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Correlação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538" y="2713780"/>
            <a:ext cx="8548163" cy="294474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67435" y="1786735"/>
            <a:ext cx="9391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É feita uma análise de correlação entre o caractere da imagem com todos </a:t>
            </a:r>
          </a:p>
          <a:p>
            <a:r>
              <a:rPr lang="pt-BR" sz="2400" dirty="0" smtClean="0"/>
              <a:t>os do banco de dados e feita a decisão baseada na maior correlação.</a:t>
            </a:r>
          </a:p>
        </p:txBody>
      </p:sp>
    </p:spTree>
    <p:extLst>
      <p:ext uri="{BB962C8B-B14F-4D97-AF65-F5344CB8AC3E}">
        <p14:creationId xmlns:p14="http://schemas.microsoft.com/office/powerpoint/2010/main" val="299662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84" y="1690688"/>
            <a:ext cx="4929276" cy="277649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14861" y="4937760"/>
            <a:ext cx="9058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Texto editável!</a:t>
            </a:r>
            <a:endParaRPr lang="pt-BR" sz="2800" dirty="0"/>
          </a:p>
          <a:p>
            <a:r>
              <a:rPr lang="pt-BR" sz="2800" dirty="0" smtClean="0"/>
              <a:t>Que pode ser transferido para programas de edição de texto.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5021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NG, Adam Coates, Blake Carpenter, Carl Case, </a:t>
            </a:r>
            <a:r>
              <a:rPr lang="pt-BR" sz="2000" dirty="0" err="1" smtClean="0"/>
              <a:t>Sanjeev</a:t>
            </a:r>
            <a:r>
              <a:rPr lang="pt-BR" sz="2000" dirty="0" smtClean="0"/>
              <a:t> </a:t>
            </a:r>
            <a:r>
              <a:rPr lang="pt-BR" sz="2000" dirty="0" err="1" smtClean="0"/>
              <a:t>Satheesh</a:t>
            </a:r>
            <a:r>
              <a:rPr lang="pt-BR" sz="2000" dirty="0" smtClean="0"/>
              <a:t>, </a:t>
            </a:r>
            <a:r>
              <a:rPr lang="pt-BR" sz="2000" dirty="0" err="1" smtClean="0"/>
              <a:t>Bipin</a:t>
            </a:r>
            <a:r>
              <a:rPr lang="pt-BR" sz="2000" dirty="0" smtClean="0"/>
              <a:t> </a:t>
            </a:r>
            <a:r>
              <a:rPr lang="pt-BR" sz="2000" dirty="0" err="1" smtClean="0"/>
              <a:t>Suresh</a:t>
            </a:r>
            <a:r>
              <a:rPr lang="pt-BR" sz="2000" dirty="0" smtClean="0"/>
              <a:t>, Tao Wang, David J. Wu, Andrew Y. et al. </a:t>
            </a:r>
            <a:r>
              <a:rPr lang="pt-BR" sz="2000" b="1" dirty="0" err="1" smtClean="0"/>
              <a:t>Text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Detection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and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Character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Recognition</a:t>
            </a:r>
            <a:r>
              <a:rPr lang="pt-BR" sz="2000" b="1" dirty="0" smtClean="0"/>
              <a:t> in </a:t>
            </a:r>
            <a:r>
              <a:rPr lang="pt-BR" sz="2000" b="1" dirty="0" err="1" smtClean="0"/>
              <a:t>Scene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Images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with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Unsupervised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Feature</a:t>
            </a:r>
            <a:r>
              <a:rPr lang="pt-BR" sz="2000" b="1" dirty="0" smtClean="0"/>
              <a:t> Learning.</a:t>
            </a:r>
            <a:r>
              <a:rPr lang="pt-BR" sz="2000" dirty="0" smtClean="0"/>
              <a:t> . Disponível em: http://www.cs.stanford.edu/~acoates/papers/coatesetal_icdar_2011.pdf. Acesso em: 20/10/2015</a:t>
            </a:r>
          </a:p>
          <a:p>
            <a:endParaRPr lang="pt-BR" sz="2000" dirty="0" smtClean="0"/>
          </a:p>
          <a:p>
            <a:r>
              <a:rPr lang="pt-BR" sz="2000" dirty="0"/>
              <a:t>HANSEN, Jesse. </a:t>
            </a:r>
            <a:r>
              <a:rPr lang="pt-BR" sz="2000" b="1" dirty="0"/>
              <a:t>A </a:t>
            </a:r>
            <a:r>
              <a:rPr lang="pt-BR" sz="2000" b="1" dirty="0" err="1"/>
              <a:t>Matlab</a:t>
            </a:r>
            <a:r>
              <a:rPr lang="pt-BR" sz="2000" b="1" dirty="0"/>
              <a:t> Project in </a:t>
            </a:r>
            <a:r>
              <a:rPr lang="pt-BR" sz="2000" b="1" dirty="0" err="1"/>
              <a:t>Optical</a:t>
            </a:r>
            <a:r>
              <a:rPr lang="pt-BR" sz="2000" b="1" dirty="0"/>
              <a:t> </a:t>
            </a:r>
            <a:r>
              <a:rPr lang="pt-BR" sz="2000" b="1" dirty="0" err="1"/>
              <a:t>Character</a:t>
            </a:r>
            <a:r>
              <a:rPr lang="pt-BR" sz="2000" b="1" dirty="0"/>
              <a:t> </a:t>
            </a:r>
            <a:r>
              <a:rPr lang="pt-BR" sz="2000" b="1" dirty="0" err="1"/>
              <a:t>Recognition</a:t>
            </a:r>
            <a:r>
              <a:rPr lang="pt-BR" sz="2000" b="1" dirty="0"/>
              <a:t> (OCR</a:t>
            </a:r>
            <a:r>
              <a:rPr lang="pt-BR" sz="2000" b="1" dirty="0" smtClean="0"/>
              <a:t>)</a:t>
            </a:r>
            <a:r>
              <a:rPr lang="pt-BR" sz="2000" dirty="0" smtClean="0"/>
              <a:t>. </a:t>
            </a:r>
            <a:r>
              <a:rPr lang="pt-BR" sz="2000" dirty="0"/>
              <a:t>Disponível em: http://www.ele.uri.edu/~hansenj/projects/ele585/OCR/OCR.pdf. Acesso em: 15/11/2015 </a:t>
            </a:r>
            <a:endParaRPr lang="pt-BR" sz="2000" dirty="0" smtClean="0"/>
          </a:p>
          <a:p>
            <a:endParaRPr lang="pt-BR" sz="2000" dirty="0"/>
          </a:p>
          <a:p>
            <a:r>
              <a:rPr lang="en-US" sz="2000" dirty="0" err="1" smtClean="0"/>
              <a:t>Schantz</a:t>
            </a:r>
            <a:r>
              <a:rPr lang="en-US" sz="2000" dirty="0" smtClean="0"/>
              <a:t>, Herbert F. (1982). The history of OCR, optical character recognition. [Manchester Center, Vt.]: </a:t>
            </a:r>
            <a:r>
              <a:rPr lang="en-US" sz="2000" dirty="0"/>
              <a:t>Recognition Technologies Users </a:t>
            </a:r>
            <a:r>
              <a:rPr lang="en-US" sz="2000" dirty="0" smtClean="0"/>
              <a:t>Association.</a:t>
            </a:r>
          </a:p>
          <a:p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648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mtClean="0"/>
              <a:t>Introdução-Processo</a:t>
            </a:r>
            <a:endParaRPr lang="pt-BR" dirty="0"/>
          </a:p>
        </p:txBody>
      </p:sp>
      <p:pic>
        <p:nvPicPr>
          <p:cNvPr id="1026" name="Picture 2" descr="http://www.wisetrend.com/wp-content/uploads/2014/08/WiseTREND-OCR-ABBYY-Recognition-Server-OCR-Languages-Workflow-text-recogn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12" y="1237129"/>
            <a:ext cx="10409303" cy="546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326419" y="6488668"/>
            <a:ext cx="2967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 da imagem: wisetrend.com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90739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897" y="106941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Exemplo e justificativa</a:t>
            </a:r>
            <a:endParaRPr lang="pt-BR" dirty="0"/>
          </a:p>
        </p:txBody>
      </p:sp>
      <p:pic>
        <p:nvPicPr>
          <p:cNvPr id="2050" name="Picture 2" descr="http://en.flossmanuals.net/e-book-enlightenment/making-plain-text-files/_booki/e-book-enlightenment/static/ReadingandSugar-FreeOCR3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4" y="1119878"/>
            <a:ext cx="8019395" cy="44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2.iconfinder.com/data/icons/windows-8-metro-style/512/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18" y="5647353"/>
            <a:ext cx="1210646" cy="121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8/86/Word_2013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00" y="5719445"/>
            <a:ext cx="1070797" cy="10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ker.com/cliparts/9/7/6/e/11949946161531595902line_arrow_end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43" y="5985446"/>
            <a:ext cx="1146958" cy="4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0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pic>
        <p:nvPicPr>
          <p:cNvPr id="4098" name="Picture 2" descr="https://www.gnu.org/software/octave/images//log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34" y="3648422"/>
            <a:ext cx="2425223" cy="242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eteletrica.eng.ufba.br/wp-content/uploads/2012/12/matlab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57" y="3648422"/>
            <a:ext cx="4422439" cy="25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84411" y="1947134"/>
            <a:ext cx="10424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Desenvolver um algoritmo simples de conversão de imagens em texto </a:t>
            </a:r>
          </a:p>
          <a:p>
            <a:r>
              <a:rPr lang="pt-BR" sz="2800" dirty="0" smtClean="0"/>
              <a:t>utilizando </a:t>
            </a:r>
            <a:r>
              <a:rPr lang="pt-BR" sz="2800" dirty="0" err="1" smtClean="0"/>
              <a:t>Octave</a:t>
            </a:r>
            <a:r>
              <a:rPr lang="pt-BR" sz="2800" dirty="0" smtClean="0"/>
              <a:t> ou </a:t>
            </a:r>
            <a:r>
              <a:rPr lang="pt-BR" sz="2800" dirty="0" err="1" smtClean="0"/>
              <a:t>Matlab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8140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08" y="3813965"/>
            <a:ext cx="5744584" cy="157229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3" y="2008830"/>
            <a:ext cx="5905947" cy="16164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Pré-processamento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952977" y="1664781"/>
            <a:ext cx="219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Imagem original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28964" y="3439115"/>
            <a:ext cx="202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Escala de cinza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800158" y="4969253"/>
            <a:ext cx="2233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Binária invertida</a:t>
            </a:r>
            <a:endParaRPr lang="pt-BR" sz="24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73" y="5430918"/>
            <a:ext cx="4636546" cy="12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3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Separação de caracteres da imagem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91" y="4398026"/>
            <a:ext cx="11704418" cy="17177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81" y="1452691"/>
            <a:ext cx="5226892" cy="24308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118" y="1355871"/>
            <a:ext cx="4902137" cy="26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2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Imagens </a:t>
            </a:r>
            <a:r>
              <a:rPr lang="pt-BR" dirty="0" err="1" smtClean="0"/>
              <a:t>pré</a:t>
            </a:r>
            <a:r>
              <a:rPr lang="pt-BR" dirty="0" smtClean="0"/>
              <a:t>-amostradas (</a:t>
            </a:r>
            <a:r>
              <a:rPr lang="pt-BR" dirty="0" err="1" smtClean="0"/>
              <a:t>templates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901" y="1825625"/>
            <a:ext cx="62161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0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Imagens em forma de matriz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049" y="1473798"/>
            <a:ext cx="6082504" cy="51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6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de matrizes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55728"/>
            <a:ext cx="10304202" cy="32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3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227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Reconhecimento ótico de caracteres </vt:lpstr>
      <vt:lpstr>Introdução-Processo</vt:lpstr>
      <vt:lpstr>Exemplo e justificativa</vt:lpstr>
      <vt:lpstr>Objetivo</vt:lpstr>
      <vt:lpstr>Pré-processamento</vt:lpstr>
      <vt:lpstr>Separação de caracteres da imagem</vt:lpstr>
      <vt:lpstr>Imagens pré-amostradas (templates)</vt:lpstr>
      <vt:lpstr>Imagens em forma de matriz</vt:lpstr>
      <vt:lpstr>Comparação de matrizes</vt:lpstr>
      <vt:lpstr>Correlação</vt:lpstr>
      <vt:lpstr>Resultado</vt:lpstr>
      <vt:lpstr>Referências Bibliográficas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Evandro Luis</dc:creator>
  <cp:lastModifiedBy>Note</cp:lastModifiedBy>
  <cp:revision>15</cp:revision>
  <dcterms:created xsi:type="dcterms:W3CDTF">2015-10-23T00:59:35Z</dcterms:created>
  <dcterms:modified xsi:type="dcterms:W3CDTF">2015-11-20T01:59:39Z</dcterms:modified>
</cp:coreProperties>
</file>