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256" r:id="rId2"/>
    <p:sldId id="306" r:id="rId3"/>
    <p:sldId id="307" r:id="rId4"/>
    <p:sldId id="312" r:id="rId5"/>
    <p:sldId id="315" r:id="rId6"/>
    <p:sldId id="316" r:id="rId7"/>
    <p:sldId id="311" r:id="rId8"/>
    <p:sldId id="258" r:id="rId9"/>
    <p:sldId id="296" r:id="rId10"/>
    <p:sldId id="261" r:id="rId11"/>
    <p:sldId id="283" r:id="rId12"/>
    <p:sldId id="262" r:id="rId13"/>
    <p:sldId id="297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302" r:id="rId23"/>
    <p:sldId id="263" r:id="rId24"/>
    <p:sldId id="290" r:id="rId25"/>
    <p:sldId id="275" r:id="rId26"/>
    <p:sldId id="276" r:id="rId27"/>
    <p:sldId id="278" r:id="rId28"/>
    <p:sldId id="292" r:id="rId29"/>
    <p:sldId id="305" r:id="rId30"/>
    <p:sldId id="293" r:id="rId31"/>
    <p:sldId id="294" r:id="rId32"/>
    <p:sldId id="291" r:id="rId33"/>
    <p:sldId id="299" r:id="rId34"/>
    <p:sldId id="300" r:id="rId35"/>
    <p:sldId id="301" r:id="rId36"/>
    <p:sldId id="308" r:id="rId37"/>
    <p:sldId id="318" r:id="rId38"/>
    <p:sldId id="313" r:id="rId39"/>
    <p:sldId id="295" r:id="rId40"/>
    <p:sldId id="286" r:id="rId41"/>
    <p:sldId id="288" r:id="rId42"/>
    <p:sldId id="289" r:id="rId43"/>
    <p:sldId id="303" r:id="rId44"/>
    <p:sldId id="314" r:id="rId45"/>
    <p:sldId id="317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1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120"/>
    </p:cViewPr>
  </p:outlineViewPr>
  <p:notesTextViewPr>
    <p:cViewPr>
      <p:scale>
        <a:sx n="100" d="100"/>
        <a:sy n="100" d="100"/>
      </p:scale>
      <p:origin x="0" y="-153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2E3A4-1FB3-4EF4-A8A9-7B859583B90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4AC3B-C7A8-4479-A977-2B1BFEB6A64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72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erthing.com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lus.google.com/b/112373169267146160721/112373169267146160721/posts" TargetMode="External"/><Relationship Id="rId5" Type="http://schemas.openxmlformats.org/officeDocument/2006/relationships/hyperlink" Target="https://www.facebook.com/estadaopme" TargetMode="External"/><Relationship Id="rId4" Type="http://schemas.openxmlformats.org/officeDocument/2006/relationships/hyperlink" Target="http://twitter.com/#%21/@estadaopme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tjpr.jus.br/owa/redir.aspx?C=9ngUkS3eQEuOk8HdqPH0mGi2toBzGdAI_MSh6X1XbjVYwUVWq14MgTPysWdkzadPmDKcULqsaR0.&amp;URL=http://viacam.org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mail.tjpr.jus.br/owa/redir.aspx?C=9ngUkS3eQEuOk8HdqPH0mGi2toBzGdAI_MSh6X1XbjVYwUVWq14MgTPysWdkzadPmDKcULqsaR0.&amp;URL=http://www.softwarepublico.gov.br/ver-comunidade?community_id=66594611" TargetMode="External"/><Relationship Id="rId5" Type="http://schemas.openxmlformats.org/officeDocument/2006/relationships/hyperlink" Target="https://mail.tjpr.jus.br/owa/redir.aspx?C=9ngUkS3eQEuOk8HdqPH0mGi2toBzGdAI_MSh6X1XbjVYwUVWq14MgTPysWdkzadPmDKcULqsaR0.&amp;URL=http://tux4kids.com" TargetMode="External"/><Relationship Id="rId4" Type="http://schemas.openxmlformats.org/officeDocument/2006/relationships/hyperlink" Target="https://mail.tjpr.jus.br/owa/redir.aspx?C=9ngUkS3eQEuOk8HdqPH0mGi2toBzGdAI_MSh6X1XbjVYwUVWq14MgTPysWdkzadPmDKcULqsaR0.&amp;URL=http://live.gnome.org/orc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/>
              <a:t>Inovação| 05 de julho de 2013 | 7h 00</a:t>
            </a:r>
          </a:p>
          <a:p>
            <a:r>
              <a:rPr lang="pt-BR" b="1" dirty="0" smtClean="0"/>
              <a:t>Startup do Chile cria sistema de impressão 3D para imaginação</a:t>
            </a:r>
          </a:p>
          <a:p>
            <a:r>
              <a:rPr lang="pt-BR" dirty="0" err="1" smtClean="0"/>
              <a:t>Thinker</a:t>
            </a:r>
            <a:r>
              <a:rPr lang="pt-BR" dirty="0" smtClean="0"/>
              <a:t> </a:t>
            </a:r>
            <a:r>
              <a:rPr lang="pt-BR" dirty="0" err="1" smtClean="0"/>
              <a:t>Thing</a:t>
            </a:r>
            <a:r>
              <a:rPr lang="pt-BR" dirty="0" smtClean="0"/>
              <a:t> utiliza tecnologia para ler as ondas cerebrais das pessoas</a:t>
            </a:r>
          </a:p>
          <a:p>
            <a:r>
              <a:rPr lang="pt-BR" dirty="0" smtClean="0"/>
              <a:t>ESTADÃO PME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r>
              <a:rPr lang="pt-BR" dirty="0" smtClean="0"/>
              <a:t>Reprodução Site</a:t>
            </a:r>
          </a:p>
          <a:p>
            <a:r>
              <a:rPr lang="pt-BR" dirty="0" smtClean="0"/>
              <a:t>Sistema capta as ondas cerebrais das pessoas</a:t>
            </a:r>
          </a:p>
          <a:p>
            <a:r>
              <a:rPr lang="pt-BR" dirty="0" smtClean="0"/>
              <a:t>Uma startup chilena resolveu investir na impressão 3D e inovou com uma tecnologia para criar uma manifestação física da imaginação das pessoas. O sistema </a:t>
            </a:r>
            <a:r>
              <a:rPr lang="pt-BR" b="1" dirty="0" err="1" smtClean="0">
                <a:hlinkClick r:id="rId3"/>
              </a:rPr>
              <a:t>Thinker</a:t>
            </a:r>
            <a:r>
              <a:rPr lang="pt-BR" b="1" dirty="0" smtClean="0">
                <a:hlinkClick r:id="rId3"/>
              </a:rPr>
              <a:t> </a:t>
            </a:r>
            <a:r>
              <a:rPr lang="pt-BR" b="1" dirty="0" err="1" smtClean="0">
                <a:hlinkClick r:id="rId3"/>
              </a:rPr>
              <a:t>Thing</a:t>
            </a:r>
            <a:r>
              <a:rPr lang="pt-BR" dirty="0" smtClean="0"/>
              <a:t> utiliza um </a:t>
            </a:r>
            <a:r>
              <a:rPr lang="pt-BR" dirty="0" err="1" smtClean="0"/>
              <a:t>headset</a:t>
            </a:r>
            <a:r>
              <a:rPr lang="pt-BR" dirty="0" smtClean="0"/>
              <a:t> para fazer a leitura das ondas cerebrais e conecta com uma impressora 3D para a materialização da imaginação.</a:t>
            </a:r>
          </a:p>
          <a:p>
            <a:r>
              <a:rPr lang="pt-BR" b="1" dirty="0" smtClean="0"/>
              <a:t>::: Siga o Estadão PME nas redes sociais :::</a:t>
            </a:r>
            <a:br>
              <a:rPr lang="pt-BR" b="1" dirty="0" smtClean="0"/>
            </a:br>
            <a:r>
              <a:rPr lang="pt-BR" b="1" dirty="0" smtClean="0">
                <a:hlinkClick r:id="rId4"/>
              </a:rPr>
              <a:t>:: </a:t>
            </a:r>
            <a:r>
              <a:rPr lang="pt-BR" b="1" dirty="0" err="1" smtClean="0">
                <a:hlinkClick r:id="rId4"/>
              </a:rPr>
              <a:t>Twitter</a:t>
            </a:r>
            <a:r>
              <a:rPr lang="pt-BR" b="1" dirty="0" smtClean="0">
                <a:hlinkClick r:id="rId4"/>
              </a:rPr>
              <a:t> ::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>
                <a:hlinkClick r:id="rId5"/>
              </a:rPr>
              <a:t>:: </a:t>
            </a:r>
            <a:r>
              <a:rPr lang="pt-BR" b="1" dirty="0" err="1" smtClean="0">
                <a:hlinkClick r:id="rId5"/>
              </a:rPr>
              <a:t>Facebook</a:t>
            </a:r>
            <a:r>
              <a:rPr lang="pt-BR" b="1" dirty="0" smtClean="0">
                <a:hlinkClick r:id="rId5"/>
              </a:rPr>
              <a:t> ::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>
                <a:hlinkClick r:id="rId6"/>
              </a:rPr>
              <a:t>:: Google + ::</a:t>
            </a:r>
            <a:endParaRPr lang="pt-BR" dirty="0" smtClean="0"/>
          </a:p>
          <a:p>
            <a:r>
              <a:rPr lang="pt-BR" dirty="0" smtClean="0"/>
              <a:t>De acordo com o site </a:t>
            </a:r>
            <a:r>
              <a:rPr lang="pt-BR" dirty="0" err="1" smtClean="0"/>
              <a:t>Springwise</a:t>
            </a:r>
            <a:r>
              <a:rPr lang="pt-BR" dirty="0" smtClean="0"/>
              <a:t>, especializado em rastrear boas ideias de negócios ao redor do mundo, o protótipo do sistema utiliza um </a:t>
            </a:r>
            <a:r>
              <a:rPr lang="pt-BR" dirty="0" err="1" smtClean="0"/>
              <a:t>headset</a:t>
            </a:r>
            <a:r>
              <a:rPr lang="pt-BR" dirty="0" smtClean="0"/>
              <a:t> denominado </a:t>
            </a:r>
            <a:r>
              <a:rPr lang="pt-BR" dirty="0" err="1" smtClean="0"/>
              <a:t>Emotiv</a:t>
            </a:r>
            <a:r>
              <a:rPr lang="pt-BR" dirty="0" smtClean="0"/>
              <a:t> </a:t>
            </a:r>
            <a:r>
              <a:rPr lang="pt-BR" dirty="0" err="1" smtClean="0"/>
              <a:t>Epoc</a:t>
            </a:r>
            <a:r>
              <a:rPr lang="pt-BR" dirty="0" smtClean="0"/>
              <a:t> para ler as ondas cerebrais da pessoa e detectar as emoções e expressões faciais. </a:t>
            </a:r>
          </a:p>
          <a:p>
            <a:r>
              <a:rPr lang="pt-BR" dirty="0" smtClean="0"/>
              <a:t>Durante o processo, o usuário visualiza elementos de design em uma tela e as reações são capturadas pelo </a:t>
            </a:r>
            <a:r>
              <a:rPr lang="pt-BR" dirty="0" err="1" smtClean="0"/>
              <a:t>headset</a:t>
            </a:r>
            <a:r>
              <a:rPr lang="pt-BR" dirty="0" smtClean="0"/>
              <a:t>. O usuário ainda pode adicionar ou descartar elementos até chegar o mais próximo do objeto que ele tinha em mente. Em seguida, as informações são enviadas para uma impressora. </a:t>
            </a:r>
          </a:p>
          <a:p>
            <a:r>
              <a:rPr lang="pt-BR" dirty="0" smtClean="0"/>
              <a:t>O primeiro objeto criado a partir do pensamento foi um monstro laranja. O sistema está em constante evolução e recebeu apoio do programa de financiamento do governo chileno Startup Chile. </a:t>
            </a:r>
            <a:r>
              <a:rPr lang="pt-BR" smtClean="0"/>
              <a:t>Os planos da empresa incluem visitas nas escolas para as crianças experimentarem o sistema.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4AC3B-C7A8-4479-A977-2B1BFEB6A643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2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sz="1200" dirty="0" smtClean="0"/>
              <a:t>Incluir digitalmente pessoas com deficiência visual, tetraplégicos e crianças com Transtorno de Desenvolvimento Global. Este é o objetivo do </a:t>
            </a:r>
            <a:r>
              <a:rPr lang="pt-BR" sz="1200" dirty="0" err="1" smtClean="0"/>
              <a:t>Guarux</a:t>
            </a:r>
            <a:r>
              <a:rPr lang="pt-BR" sz="1200" dirty="0" smtClean="0"/>
              <a:t>, solução de Tecnologia da informação (TI) que foi disponibilizada neste sábado, 27, durante o Festival Latino Americano de Instalação de Software Livre de Guarulhos. Criado em 2009 pela Prefeitura Municipal de Guarulhos a partir do Linux </a:t>
            </a:r>
            <a:r>
              <a:rPr lang="pt-BR" sz="1200" dirty="0" err="1" smtClean="0"/>
              <a:t>Ubuntu</a:t>
            </a:r>
            <a:r>
              <a:rPr lang="pt-BR" sz="1200" dirty="0" smtClean="0"/>
              <a:t>, a utilização do sistema operacional gerou uma economia de R$ 1,2 milhão aos cofres públicos do município.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Em Guarulhos, o sistema é utilizado por cerca de 22 mil usuários da prefeitura. Além disso, o </a:t>
            </a:r>
            <a:r>
              <a:rPr lang="pt-BR" sz="1200" dirty="0" err="1" smtClean="0"/>
              <a:t>Guarux</a:t>
            </a:r>
            <a:r>
              <a:rPr lang="pt-BR" sz="1200" dirty="0" smtClean="0"/>
              <a:t> atinge uma grande parcela da população através dos centros de inclusão digital, que na cidade são chamados de Telecidadanias. Estes locais têm mais de seis mil acessos mensais e mais de sete mil usuários cadastrados. Os Telecidadanias fornecem ainda cursos profissionalizantes e cursos básicos de informática.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Com a disponibilização do </a:t>
            </a:r>
            <a:r>
              <a:rPr lang="pt-BR" sz="1200" dirty="0" err="1" smtClean="0"/>
              <a:t>Guarux</a:t>
            </a:r>
            <a:r>
              <a:rPr lang="pt-BR" sz="1200" dirty="0" smtClean="0"/>
              <a:t> no Portal do Software Público Brasileiro, o diretor do Departamento de Informática e Telecomunicações da administração da cidade paulista, Leandro </a:t>
            </a:r>
            <a:r>
              <a:rPr lang="pt-BR" sz="1200" dirty="0" err="1" smtClean="0"/>
              <a:t>Gramulha</a:t>
            </a:r>
            <a:r>
              <a:rPr lang="pt-BR" sz="1200" dirty="0" smtClean="0"/>
              <a:t>, espera que outros municípios possam se beneficiar das ações que foram desenvolvidas e economia gerada. “Queremos ajudar outras prefeituras e colaborar com outros projetos de inclusão digital. Também queremos receber ajuda e debater a evolução da ferramenta”, disse.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As prefeituras de Matão e Osasco, do estado de São Paulo, já utilizam a solução em seus projetos de inclusão digital.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A Solução </a:t>
            </a:r>
            <a:r>
              <a:rPr lang="pt-BR" sz="1200" dirty="0" err="1" smtClean="0"/>
              <a:t>Guarux</a:t>
            </a:r>
            <a:r>
              <a:rPr lang="pt-BR" sz="1200" dirty="0" smtClean="0"/>
              <a:t> é uma </a:t>
            </a:r>
            <a:r>
              <a:rPr lang="pt-BR" sz="1200" dirty="0" err="1" smtClean="0"/>
              <a:t>distro</a:t>
            </a:r>
            <a:r>
              <a:rPr lang="pt-BR" sz="1200" dirty="0" smtClean="0"/>
              <a:t> voltada à educação especial ou até mesmo a usuário final, visando, principalmente a acessibilidade de deficientes visuais e </a:t>
            </a:r>
            <a:r>
              <a:rPr lang="pt-BR" sz="1200" dirty="0" err="1" smtClean="0"/>
              <a:t>tetrapelegia</a:t>
            </a:r>
            <a:r>
              <a:rPr lang="pt-BR" sz="1200" dirty="0" smtClean="0"/>
              <a:t> com mecanismos(jogos) próprios voltados ao desenvolvimento de pessoas com Síndrome de </a:t>
            </a:r>
            <a:r>
              <a:rPr lang="pt-BR" sz="1200" dirty="0" err="1" smtClean="0"/>
              <a:t>Down</a:t>
            </a:r>
            <a:r>
              <a:rPr lang="pt-BR" sz="1200" dirty="0" smtClean="0"/>
              <a:t> e TDG - Transtorno Global do Desenvolvimento. (Autismo, </a:t>
            </a:r>
            <a:r>
              <a:rPr lang="pt-BR" sz="1200" dirty="0" err="1" smtClean="0"/>
              <a:t>Asperger</a:t>
            </a:r>
            <a:r>
              <a:rPr lang="pt-BR" sz="1200" dirty="0" smtClean="0"/>
              <a:t>, Síndrome do cromossomo X, entre outros). Além disso, contém uma gama de softwares educacionais e pedagógicos que auxiliam os estudos de crianças, adolescentes, adultos e docentes bem como profissionais na área da saúde que estejam envolvidos com estes temas.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Principais softwares embarcados: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- </a:t>
            </a:r>
            <a:r>
              <a:rPr lang="pt-BR" sz="1200" dirty="0" err="1" smtClean="0"/>
              <a:t>Eviacam</a:t>
            </a:r>
            <a:r>
              <a:rPr lang="pt-BR" sz="1200" dirty="0" smtClean="0"/>
              <a:t> (interface que permite ao usuário mover e clicar o ponteiro do mouse utilizando movimentos da cabeça, o movimento é acionado por uma web </a:t>
            </a:r>
            <a:r>
              <a:rPr lang="pt-BR" sz="1200" dirty="0" err="1" smtClean="0"/>
              <a:t>cam</a:t>
            </a:r>
            <a:r>
              <a:rPr lang="pt-BR" sz="1200" dirty="0" smtClean="0"/>
              <a:t>. </a:t>
            </a:r>
            <a:r>
              <a:rPr lang="pt-BR" sz="1200" dirty="0" smtClean="0">
                <a:hlinkClick r:id="rId3"/>
              </a:rPr>
              <a:t>http://viacam.org</a:t>
            </a:r>
            <a:r>
              <a:rPr lang="pt-BR" sz="1200" dirty="0" smtClean="0"/>
              <a:t>) 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- Orca (Leitor de tela destinado a deficientes visuais, o software fornece acesso a aplicativos e kit ferramentas que suportem AT-SPI como o ambiente GNOME, informando ao usuário, por meio de voz, qual aplicativo está sob a mira do ponteiro. </a:t>
            </a:r>
            <a:r>
              <a:rPr lang="pt-BR" sz="1200" dirty="0" smtClean="0">
                <a:hlinkClick r:id="rId4"/>
              </a:rPr>
              <a:t>http://live.gnome.org/orca</a:t>
            </a:r>
            <a:r>
              <a:rPr lang="pt-BR" sz="1200" dirty="0" smtClean="0"/>
              <a:t>)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- </a:t>
            </a:r>
            <a:r>
              <a:rPr lang="pt-BR" sz="1200" dirty="0" err="1" smtClean="0"/>
              <a:t>Tuxtype</a:t>
            </a:r>
            <a:r>
              <a:rPr lang="pt-BR" sz="1200" dirty="0" smtClean="0"/>
              <a:t> (jogo educacional de datilografia. </a:t>
            </a:r>
            <a:r>
              <a:rPr lang="pt-BR" sz="1200" dirty="0" smtClean="0">
                <a:hlinkClick r:id="rId5"/>
              </a:rPr>
              <a:t>http://tux4kids.com</a:t>
            </a:r>
            <a:r>
              <a:rPr lang="pt-BR" sz="1200" dirty="0" smtClean="0"/>
              <a:t>)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- </a:t>
            </a:r>
            <a:r>
              <a:rPr lang="pt-BR" sz="1200" dirty="0" err="1" smtClean="0"/>
              <a:t>TDGrux</a:t>
            </a:r>
            <a:r>
              <a:rPr lang="pt-BR" sz="1200" dirty="0" smtClean="0"/>
              <a:t> (sistema voltado para o TDG – Transtorno do Desenvolvimento Global (autismo). Tem o intuito de facilitar a interação das crianças com o ambiente, possibilitando maior aproximação das pessoas que as cercam)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dentre outros.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Principais Características Técnicas: 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 - Sistema Base: </a:t>
            </a:r>
            <a:r>
              <a:rPr lang="pt-BR" sz="1200" dirty="0" err="1" smtClean="0"/>
              <a:t>Distro</a:t>
            </a:r>
            <a:r>
              <a:rPr lang="pt-BR" sz="1200" dirty="0" smtClean="0"/>
              <a:t> Linux </a:t>
            </a:r>
            <a:r>
              <a:rPr lang="pt-BR" sz="1200" dirty="0" err="1" smtClean="0"/>
              <a:t>Ubuntu</a:t>
            </a:r>
            <a:r>
              <a:rPr lang="pt-BR" sz="1200" dirty="0" smtClean="0"/>
              <a:t>, versão: 10.04 (</a:t>
            </a:r>
            <a:r>
              <a:rPr lang="pt-BR" sz="1200" dirty="0" err="1" smtClean="0"/>
              <a:t>lucid</a:t>
            </a:r>
            <a:r>
              <a:rPr lang="pt-BR" sz="1200" dirty="0" smtClean="0"/>
              <a:t>) </a:t>
            </a:r>
            <a:r>
              <a:rPr lang="pt-BR" sz="1200" dirty="0" err="1" smtClean="0"/>
              <a:t>kernel</a:t>
            </a:r>
            <a:r>
              <a:rPr lang="pt-BR" sz="1200" dirty="0" smtClean="0"/>
              <a:t>: 2.6.32-21-</a:t>
            </a:r>
            <a:r>
              <a:rPr lang="pt-BR" sz="1200" dirty="0" err="1" smtClean="0"/>
              <a:t>generic</a:t>
            </a:r>
            <a:r>
              <a:rPr lang="pt-BR" sz="1200" dirty="0" smtClean="0"/>
              <a:t>.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Acesse a comunidade </a:t>
            </a:r>
            <a:r>
              <a:rPr lang="pt-BR" sz="1200" dirty="0" err="1" smtClean="0"/>
              <a:t>Guarux</a:t>
            </a:r>
            <a:r>
              <a:rPr lang="pt-BR" sz="1200" dirty="0" smtClean="0"/>
              <a:t>:</a:t>
            </a:r>
            <a:br>
              <a:rPr lang="pt-BR" sz="1200" dirty="0" smtClean="0"/>
            </a:br>
            <a:r>
              <a:rPr lang="pt-BR" sz="1200" dirty="0" smtClean="0"/>
              <a:t/>
            </a:r>
            <a:br>
              <a:rPr lang="pt-BR" sz="1200" dirty="0" smtClean="0"/>
            </a:br>
            <a:r>
              <a:rPr lang="pt-BR" sz="1200" dirty="0" smtClean="0"/>
              <a:t>    </a:t>
            </a:r>
            <a:r>
              <a:rPr lang="pt-BR" sz="1200" dirty="0" smtClean="0">
                <a:hlinkClick r:id="rId6"/>
              </a:rPr>
              <a:t>http://www.softwarepublico.gov.br/ver-comunidade?</a:t>
            </a:r>
            <a:r>
              <a:rPr lang="pt-BR" sz="1200" dirty="0" err="1" smtClean="0">
                <a:hlinkClick r:id="rId6"/>
              </a:rPr>
              <a:t>community_id</a:t>
            </a:r>
            <a:r>
              <a:rPr lang="pt-BR" sz="1200" dirty="0" smtClean="0">
                <a:hlinkClick r:id="rId6"/>
              </a:rPr>
              <a:t>=66594611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4AC3B-C7A8-4479-A977-2B1BFEB6A643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24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ângulo isósceles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ângulo isósceles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ângulo isósceles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E5A7456-2574-41DE-9432-E4E3AD38D714}" type="datetimeFigureOut">
              <a:rPr lang="pt-BR" smtClean="0"/>
              <a:pPr/>
              <a:t>05/07/2013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3ECBFE9-A7B4-4C0C-AF32-B3BD0A79E74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" name="Conector reto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ector reto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isósceles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Autonomous%20Wheelchair%20Rolland%20%20Steering%20Via%20Head-Joystick.flv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amexmedica.com/cadeiras_motorizadas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ottobock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p30zzqVrqQ" TargetMode="External"/><Relationship Id="rId2" Type="http://schemas.openxmlformats.org/officeDocument/2006/relationships/hyperlink" Target="http://www.elpais.com/articulo/sociedad/segundo/esqueleto/caminar/elpepusoc/20080828elpepusoc_3/T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file:///E:\videos\Aula_Engenharia_Sociedade\InclusaoDeficiente\EXOESQUELETO%20HAL.mp4%20-%20YouTube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rewal.wmv" TargetMode="Externa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youtube.com/watch?v=V9Bku_YZu3A" TargetMode="External"/><Relationship Id="rId4" Type="http://schemas.openxmlformats.org/officeDocument/2006/relationships/hyperlink" Target="http://www.argomedtec.com/products.as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biosmartv" TargetMode="External"/><Relationship Id="rId2" Type="http://schemas.openxmlformats.org/officeDocument/2006/relationships/hyperlink" Target="http://www.biosmart.com.br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F:\Videos\Aula_Engenharia_Sociedade\InclusaoDeficiente\Segway%20wheel%20chair.flv" TargetMode="External"/><Relationship Id="rId2" Type="http://schemas.openxmlformats.org/officeDocument/2006/relationships/hyperlink" Target="Biosmart_.fl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Autonomous%20Wheelchair%20Rolland%20%20Steering%20Via%20Head-Joystick.flv" TargetMode="External"/><Relationship Id="rId5" Type="http://schemas.openxmlformats.org/officeDocument/2006/relationships/hyperlink" Target="Segway%20wheel%20chair.flv" TargetMode="External"/><Relationship Id="rId4" Type="http://schemas.openxmlformats.org/officeDocument/2006/relationships/hyperlink" Target="Un%20segundo%20esqueleto%20para%20caminar%20&#183;%20ELPA&#205;S.com.fl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G:\Videos\Aula_Engenharia_Sociedade\InclusaoDeficiente\Vez%20da%20Voz%20-%20R&#225;dio%20para%20Deficientes%20AUditivos.flv" TargetMode="External"/><Relationship Id="rId2" Type="http://schemas.openxmlformats.org/officeDocument/2006/relationships/hyperlink" Target="file:///G:\Videos\Aula_Engenharia_Sociedade\InclusaoDeficiente\Fala%20S&#233;rio%20%20Tecnologia%20para%20surdos.fl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G:\Videos\Aula_Engenharia_Sociedade\InclusaoDeficiente\noticiario-implante_aparelho_audicao.wmv" TargetMode="External"/><Relationship Id="rId4" Type="http://schemas.openxmlformats.org/officeDocument/2006/relationships/hyperlink" Target="file:///G:\Videos\Aula_Engenharia_Sociedade\InclusaoDeficiente\23%20-%20Software%20Bil&#237;ngue%20para%20Surdos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file:///E:\Videos\Aula_Engenharia_Sociedade\InclusaoDeficiente\Reportagem%20da%20Rede%20Globo%20sobre%20o%20uso%20de%20sensores%20para%20deficientes%20visuais.flv" TargetMode="External"/><Relationship Id="rId3" Type="http://schemas.openxmlformats.org/officeDocument/2006/relationships/hyperlink" Target="file:///F:\Videos\Aula_Engenharia_Sociedade\InclusaoDeficiente\Globo%20V&#237;deos%20-%20VIDEO%20-%20Deficientes%20visuais%20t&#234;m%20ajuda%20da%20tecnologia%20em%20Ja&#250;.mp4" TargetMode="External"/><Relationship Id="rId7" Type="http://schemas.openxmlformats.org/officeDocument/2006/relationships/hyperlink" Target="file:///G:\Videos\Aula_Engenharia_Sociedade\InclusaoDeficiente\Globo%20V&#237;deos%20-%20VIDEO%20-%20Ir%20ao%20cinema%20pode%20ser%20uma%20experi&#234;ncia%20fascinante%20para%20deficientes%20visuais.mp4" TargetMode="External"/><Relationship Id="rId2" Type="http://schemas.openxmlformats.org/officeDocument/2006/relationships/hyperlink" Target="file:///G:\Videos\Aula_Engenharia_Sociedade\InclusaoDeficiente\Globo%20V&#237;deos%20-%20VIDEO%20-%20Bon&#233;%20inspirado%20em%20&#180;Matrix&#180;%20pode%20ajudar%20deficientes%20visuais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1.globo.com/jornal-nacional/noticia/2012/10/aparelho-ajuda-deficientes-visuais-pegar-onibus-em-belo-horizonte.html" TargetMode="External"/><Relationship Id="rId11" Type="http://schemas.openxmlformats.org/officeDocument/2006/relationships/hyperlink" Target="file:///G:\videos\Aula_Engenharia_Sociedade\InclusaoDeficiente\Conex&#227;o%20UFPE%20-%20Mouse%20Ocular%20para%20Indiv&#237;duos%20com%20Defici&#234;ncia%20Motora%20Severa.flv" TargetMode="External"/><Relationship Id="rId5" Type="http://schemas.openxmlformats.org/officeDocument/2006/relationships/hyperlink" Target="file:///G:\Videos\Aula_Engenharia_Sociedade\InclusaoDeficiente\Globo%20V&#237;deos%20-%20VIDEO%20-%20Deficientes%20visuais%20t&#234;m%20ajuda%20da%20tecnologia%20em%20Ja&#250;.mp4" TargetMode="External"/><Relationship Id="rId10" Type="http://schemas.openxmlformats.org/officeDocument/2006/relationships/hyperlink" Target="http://video.globo.com/Videos/Player/Noticias/0,,GIM1649469-7823-HOMEM+COM+OLHO+BIONICO+MOSTRA+COMO+ENXERGA+O+FUTURO,00.html" TargetMode="External"/><Relationship Id="rId4" Type="http://schemas.openxmlformats.org/officeDocument/2006/relationships/hyperlink" Target="file:///E:\Videos\Aula_Engenharia_Sociedade\InclusaoDeficiente\Globo%20V&#237;deos%20-%20VIDEO%20-%20Deficientes%20visuais%20t&#234;m%20ajuda%20da%20tecnologia%20em%20Ja&#250;.mp4" TargetMode="External"/><Relationship Id="rId9" Type="http://schemas.openxmlformats.org/officeDocument/2006/relationships/hyperlink" Target="file:///G:\Videos\Aula_Engenharia_Sociedade\InclusaoDeficiente\Reportagem%20da%20Rede%20Globo%20sobre%20o%20uso%20de%20sensores%20para%20deficientes%20visuais.fl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oticias.r7.com/videos/deficiente-visual-de-londrina-pr-cria-sinalizador-para-ajudar-a-pegar-onibus/idmedia/f74506c4c72254348f248423b5bce65d.html" TargetMode="External"/><Relationship Id="rId2" Type="http://schemas.openxmlformats.org/officeDocument/2006/relationships/hyperlink" Target="http://video.globo.com/Videos/Player/Noticias/0,,GIM1549158-7823-CEGOS+TEM+DIFICULDADES+PARA+SE+LOCOMOVEREM+EM+TERMINAIS+DE+ONIBUS+EM+FORTALEZA,0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file:///G:\Videos\Aula_Engenharia_Sociedade\InclusaoDeficiente\Globo%20V&#237;deos%20-%20VIDEO%20-%20Deficientes%20visuais%20t&#234;m%20ajuda%20da%20tecnologia%20em%20Ja&#250;.mp4" TargetMode="External"/><Relationship Id="rId4" Type="http://schemas.openxmlformats.org/officeDocument/2006/relationships/hyperlink" Target="http://g1.globo.com/videos/parana/t/paranatv-2-edicao/v/equipamentos-em-onibus-urbanos-ajuda-os-cegos/1775813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itiba.pr.gov.br/multimidia/capa/00086412.jpg" TargetMode="External"/><Relationship Id="rId2" Type="http://schemas.openxmlformats.org/officeDocument/2006/relationships/hyperlink" Target="file:///G:\Videos\Aula_Engenharia_Sociedade\InclusaoDeficiente\Globo%20V&#237;deos%20-%20VIDEO%20-%20Ir%20ao%20cinema%20pode%20ser%20uma%20experi&#234;ncia%20fascinante%20para%20deficientes%20visuais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nep.gov.br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dsworth.org/bci/flash_video.html" TargetMode="External"/><Relationship Id="rId2" Type="http://schemas.openxmlformats.org/officeDocument/2006/relationships/hyperlink" Target="http://www.wadsworth.org/bci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file:///C:\Users\JAMES-TOSHIBA\Desktop\UFPR\Engenharia_Sociedade\Aula10_Tecnologias_Sociais_e_Acessibilidade\Brain%20Intarface%20p60-mcfarland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communication.org/pdf/BCI_Chap_Rehab_book.pdf" TargetMode="External"/><Relationship Id="rId2" Type="http://schemas.openxmlformats.org/officeDocument/2006/relationships/hyperlink" Target="http://www.braincommunic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ci2000.org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me.estadao.com.br/noticias/noticias,startup-do-chile-cria-sistema-de-impressao-3d-para-imaginacao,3163,0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file:///F:\Videos\Aula_Engenharia_Sociedade\InclusaoDeficiente\noticiario-implante_aparelho_audicao.wmv" TargetMode="External"/><Relationship Id="rId13" Type="http://schemas.openxmlformats.org/officeDocument/2006/relationships/hyperlink" Target="file:///E:\Videos\Aula_Engenharia_Sociedade\InclusaoDeficiente\Autonomous%20Wheelchair%20Rolland%20%20Steering%20Via%20Head-Joystick.flv" TargetMode="External"/><Relationship Id="rId18" Type="http://schemas.openxmlformats.org/officeDocument/2006/relationships/hyperlink" Target="file:///E:\Videos\Aula_Engenharia_Sociedade\InclusaoDeficiente\Reportagem%20da%20Rede%20Globo%20sobre%20o%20uso%20de%20sensores%20para%20deficientes%20visuais.flv" TargetMode="External"/><Relationship Id="rId3" Type="http://schemas.openxmlformats.org/officeDocument/2006/relationships/hyperlink" Target="file:///E:\Videos\Aula_Engenharia_Sociedade\InclusaoDeficiente\Profiss&#227;o%20Rep&#243;rter%20-%2005%2010%2010%20-%20Deficientes%20F&#237;sicos,%20Parte%201%20-%20HDTV%20(720P).mp4" TargetMode="External"/><Relationship Id="rId7" Type="http://schemas.openxmlformats.org/officeDocument/2006/relationships/hyperlink" Target="file:///E:\Videos\Aula_Engenharia_Sociedade\InclusaoDeficiente\23%20-%20Software%20Bil&#237;ngue%20para%20Surdos.mp4" TargetMode="External"/><Relationship Id="rId12" Type="http://schemas.openxmlformats.org/officeDocument/2006/relationships/hyperlink" Target="file:///E:\Videos\Aula_Engenharia_Sociedade\InclusaoDeficiente\rewal.wmv" TargetMode="External"/><Relationship Id="rId17" Type="http://schemas.openxmlformats.org/officeDocument/2006/relationships/hyperlink" Target="file:///E:\Videos\Aula_Engenharia_Sociedade\InclusaoDeficiente\Globo%20V&#237;deos%20-%20VIDEO%20-%20Ir%20ao%20cinema%20pode%20ser%20uma%20experi&#234;ncia%20fascinante%20para%20deficientes%20visuais.mp4" TargetMode="External"/><Relationship Id="rId2" Type="http://schemas.openxmlformats.org/officeDocument/2006/relationships/hyperlink" Target="file:///E:\Videos\Aula_Engenharia_Sociedade\InclusaoDeficiente\Tecnologia%20a%20servi&#231;o%20dos%20Portadores%20de%20Defici&#234;ncia%20(Telefone%20para%20surdos;%20Olho%20virtual%20para%20cegos;%20Roupas%20espec&#237;ficas%20para%20deficientes%20f&#237;sicos).flv" TargetMode="External"/><Relationship Id="rId16" Type="http://schemas.openxmlformats.org/officeDocument/2006/relationships/hyperlink" Target="file:///E:\Videos\Aula_Engenharia_Sociedade\InclusaoDeficiente\Globo%20V&#237;deos%20-%20VIDEO%20-%20Deficientes%20visuais%20t&#234;m%20ajuda%20da%20tecnologia%20em%20Ja&#250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E:\Videos\Aula_Engenharia_Sociedade\InclusaoDeficiente\Vez%20da%20Voz.flv" TargetMode="External"/><Relationship Id="rId11" Type="http://schemas.openxmlformats.org/officeDocument/2006/relationships/hyperlink" Target="file:///E:\Videos\Aula_Engenharia_Sociedade\InclusaoDeficiente\Segway%20wheel%20chair.flv" TargetMode="External"/><Relationship Id="rId5" Type="http://schemas.openxmlformats.org/officeDocument/2006/relationships/hyperlink" Target="file:///E:\Videos\Aula_Engenharia_Sociedade\InclusaoDeficiente\Fala%20S&#233;rio%20%20Tecnologia%20para%20surdos.flv" TargetMode="External"/><Relationship Id="rId15" Type="http://schemas.openxmlformats.org/officeDocument/2006/relationships/hyperlink" Target="file:///E:\Videos\Aula_Engenharia_Sociedade\InclusaoDeficiente\Globo%20V&#237;deos%20-%20VIDEO%20-%20Bon&#233;%20inspirado%20em%20&#180;Matrix&#180;%20pode%20ajudar%20deficientes%20visuais.mp4" TargetMode="External"/><Relationship Id="rId10" Type="http://schemas.openxmlformats.org/officeDocument/2006/relationships/hyperlink" Target="file:///E:\Videos\Aula_Engenharia_Sociedade\InclusaoDeficiente\biosmart.flv.flv" TargetMode="External"/><Relationship Id="rId4" Type="http://schemas.openxmlformats.org/officeDocument/2006/relationships/hyperlink" Target="file:///E:\Videos\Aula_Engenharia_Sociedade\InclusaoDeficiente\Profiss&#227;o%20Rep&#243;rter%20-%2005%2010%2010%20-%20Deficientes%20F&#237;sicos,%20Parte%202%20-%20HDTV%20(720P).mp4" TargetMode="External"/><Relationship Id="rId9" Type="http://schemas.openxmlformats.org/officeDocument/2006/relationships/hyperlink" Target="file:///E:\Videos\Aula_Engenharia_Sociedade\InclusaoDeficiente\noticiario-implante_aparelho_audicao.wmv" TargetMode="External"/><Relationship Id="rId14" Type="http://schemas.openxmlformats.org/officeDocument/2006/relationships/hyperlink" Target="file:///F:\Videos\Aula_Engenharia_Sociedade\InclusaoDeficiente\Globo%20V&#237;deos%20-%20VIDEO%20-%20Bon&#233;%20inspirado%20em%20&#180;Matrix&#180;%20pode%20ajudar%20deficientes%20visuais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rdo.com.br/download/Abteca_Guia_Produtos_para_pessoas_com_deficiencia.pdf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IcCDZWIY70" TargetMode="External"/><Relationship Id="rId2" Type="http://schemas.openxmlformats.org/officeDocument/2006/relationships/hyperlink" Target="http://www.youtube.com/watch?v=-S6wYJ8bf4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zdavoz.com.br/site/radio_libras.php" TargetMode="External"/><Relationship Id="rId4" Type="http://schemas.openxmlformats.org/officeDocument/2006/relationships/hyperlink" Target="http://www.youtube.com/watch?v=OFwVO0zx9sw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sentidos.uol.com.br/canais/materia.asp?codpag=13295&amp;codtipo=1&amp;subcat=18&amp;canal=terceirosetor" TargetMode="External"/><Relationship Id="rId3" Type="http://schemas.openxmlformats.org/officeDocument/2006/relationships/hyperlink" Target="http://www.ines.gov.br/Index.asp" TargetMode="External"/><Relationship Id="rId7" Type="http://schemas.openxmlformats.org/officeDocument/2006/relationships/hyperlink" Target="http://www.dicionariolibras.com.br/" TargetMode="External"/><Relationship Id="rId2" Type="http://schemas.openxmlformats.org/officeDocument/2006/relationships/hyperlink" Target="http://www.vezdavoz.com.br/2vrs/projeto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ybena.org.br/rybena/solucao/descricao.htm" TargetMode="External"/><Relationship Id="rId5" Type="http://schemas.openxmlformats.org/officeDocument/2006/relationships/hyperlink" Target="http://www.surdos.com.br/index.php" TargetMode="External"/><Relationship Id="rId4" Type="http://schemas.openxmlformats.org/officeDocument/2006/relationships/hyperlink" Target="http://www.especial.futuro.usp.br/index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delas.ig.com.br/casa/arquitetura/adaptacoes+em+casa+ajudam+a+garantir+velhice+saudavel/n1237726491017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file:///G:\Videos\Aula_Engenharia_Sociedade\InclusaoDeficiente\noticiario-implante_aparelho_audicao.wmv" TargetMode="External"/><Relationship Id="rId13" Type="http://schemas.openxmlformats.org/officeDocument/2006/relationships/hyperlink" Target="file:///G:\Videos\Aula_Engenharia_Sociedade\InclusaoDeficiente\Globo%20V&#237;deos%20-%20VIDEO%20-%20Bon&#233;%20inspirado%20em%20&#180;Matrix&#180;%20pode%20ajudar%20deficientes%20visuais.mp4" TargetMode="External"/><Relationship Id="rId3" Type="http://schemas.openxmlformats.org/officeDocument/2006/relationships/hyperlink" Target="file:///G:\Videos\Aula_Engenharia_Sociedade\InclusaoDeficiente\Profiss&#227;o%20Rep&#243;rter%20-%2005%2010%2010%20-%20Deficientes%20F&#237;sicos,%20Parte%201%20-%20HDTV%20(720P).mp4" TargetMode="External"/><Relationship Id="rId7" Type="http://schemas.openxmlformats.org/officeDocument/2006/relationships/hyperlink" Target="file:///G:\Videos\Aula_Engenharia_Sociedade\InclusaoDeficiente\23%20-%20Software%20Bil&#237;ngue%20para%20Surdos.mp4" TargetMode="External"/><Relationship Id="rId12" Type="http://schemas.openxmlformats.org/officeDocument/2006/relationships/hyperlink" Target="file:///G:\Videos\Aula_Engenharia_Sociedade\InclusaoDeficiente\Autonomous%20Wheelchair%20Rolland%20%20Steering%20Via%20Head-Joystick.flv" TargetMode="External"/><Relationship Id="rId2" Type="http://schemas.openxmlformats.org/officeDocument/2006/relationships/hyperlink" Target="file:///G:\Videos\Aula_Engenharia_Sociedade\InclusaoDeficiente\Tecnologia%20a%20servi&#231;o%20dos%20Portadores%20de%20Defici&#234;ncia%20(Telefone%20para%20surdos;%20Olho%20virtual%20para%20cegos;%20Roupas%20espec&#237;ficas%20para%20deficientes%20f&#237;sicos).flv" TargetMode="External"/><Relationship Id="rId16" Type="http://schemas.openxmlformats.org/officeDocument/2006/relationships/hyperlink" Target="file:///G:\Videos\Aula_Engenharia_Sociedade\InclusaoDeficiente\Reportagem%20da%20Rede%20Globo%20sobre%20o%20uso%20de%20sensores%20para%20deficientes%20visuais.fl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G:\Videos\Aula_Engenharia_Sociedade\InclusaoDeficiente\Vez%20da%20Voz%20-%20R&#225;dio%20para%20Deficientes%20AUditivos.flv" TargetMode="External"/><Relationship Id="rId11" Type="http://schemas.openxmlformats.org/officeDocument/2006/relationships/hyperlink" Target="file:///G:\Videos\Aula_Engenharia_Sociedade\InclusaoDeficiente\rewal.wmv" TargetMode="External"/><Relationship Id="rId5" Type="http://schemas.openxmlformats.org/officeDocument/2006/relationships/hyperlink" Target="file:///G:\Videos\Aula_Engenharia_Sociedade\InclusaoDeficiente\Fala%20S&#233;rio%20%20Tecnologia%20para%20surdos.flv" TargetMode="External"/><Relationship Id="rId15" Type="http://schemas.openxmlformats.org/officeDocument/2006/relationships/hyperlink" Target="file:///G:\Videos\Aula_Engenharia_Sociedade\InclusaoDeficiente\Globo%20V&#237;deos%20-%20VIDEO%20-%20Ir%20ao%20cinema%20pode%20ser%20uma%20experi&#234;ncia%20fascinante%20para%20deficientes%20visuais.mp4" TargetMode="External"/><Relationship Id="rId10" Type="http://schemas.openxmlformats.org/officeDocument/2006/relationships/hyperlink" Target="file:///G:\Videos\Aula_Engenharia_Sociedade\InclusaoDeficiente\Segway%20wheel%20chair.flv" TargetMode="External"/><Relationship Id="rId4" Type="http://schemas.openxmlformats.org/officeDocument/2006/relationships/hyperlink" Target="file:///G:\Videos\Aula_Engenharia_Sociedade\InclusaoDeficiente\Profiss&#227;o%20Rep&#243;rter%20-%2005%2010%2010%20-%20Deficientes%20F&#237;sicos,%20Parte%202%20-%20HDTV%20(720P).mp4" TargetMode="External"/><Relationship Id="rId9" Type="http://schemas.openxmlformats.org/officeDocument/2006/relationships/hyperlink" Target="file:///G:\Videos\Aula_Engenharia_Sociedade\InclusaoDeficiente\biosmart.flv" TargetMode="External"/><Relationship Id="rId14" Type="http://schemas.openxmlformats.org/officeDocument/2006/relationships/hyperlink" Target="file:///G:\Videos\Aula_Engenharia_Sociedade\InclusaoDeficiente\Globo%20V&#237;deos%20-%20VIDEO%20-%20Deficientes%20visuais%20t&#234;m%20ajuda%20da%20tecnologia%20em%20Ja&#250;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viacam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ftwarepublico.gov.br/ver-comunidade?community_id=66594611" TargetMode="External"/><Relationship Id="rId5" Type="http://schemas.openxmlformats.org/officeDocument/2006/relationships/hyperlink" Target="http://tux4kids.com/" TargetMode="External"/><Relationship Id="rId4" Type="http://schemas.openxmlformats.org/officeDocument/2006/relationships/hyperlink" Target="http://live.gnome.org/orc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normais.com.br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gazetadopovo.com.br/vidaecidadania/conteudo.phtml?tl=1&amp;id=1316556&amp;tit=Humor-em-favor-da-inclusa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ines.com.br/" TargetMode="External"/><Relationship Id="rId2" Type="http://schemas.openxmlformats.org/officeDocument/2006/relationships/hyperlink" Target="Ucranianos%20desenvolvem%20par%20de%20luvas%20que%20converte%20linguagem%20de%20sinais%20em%20voz%20-%20not&#237;cias%20-%20Estad&#227;o%20PME%20&#8211;%20Pequenas%20e%20M&#233;dias%20Empresas.fl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Subvencao2012-TecnologiaAssistivaeditalpublicado29-11-2012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9200" y="3789040"/>
            <a:ext cx="6953200" cy="108776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Tecnologias</a:t>
            </a:r>
            <a:r>
              <a:rPr lang="en-US" sz="2400" dirty="0" smtClean="0"/>
              <a:t> de </a:t>
            </a:r>
            <a:br>
              <a:rPr lang="en-US" sz="2400" dirty="0" smtClean="0"/>
            </a:br>
            <a:r>
              <a:rPr lang="en-US" sz="2400" dirty="0" err="1" smtClean="0"/>
              <a:t>Inclusão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Necessidades</a:t>
            </a:r>
            <a:r>
              <a:rPr lang="en-US" sz="2400" dirty="0" smtClean="0"/>
              <a:t> </a:t>
            </a:r>
            <a:r>
              <a:rPr lang="en-US" sz="2400" dirty="0" err="1" smtClean="0"/>
              <a:t>Especiais</a:t>
            </a: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Dados </a:t>
            </a:r>
            <a:r>
              <a:rPr lang="en-US" dirty="0" err="1" smtClean="0"/>
              <a:t>Estatísticos</a:t>
            </a:r>
            <a:r>
              <a:rPr lang="en-US" dirty="0" smtClean="0"/>
              <a:t> </a:t>
            </a:r>
            <a:r>
              <a:rPr lang="en-US" dirty="0" err="1" smtClean="0"/>
              <a:t>Censo</a:t>
            </a:r>
            <a:r>
              <a:rPr lang="en-US" dirty="0" smtClean="0"/>
              <a:t> de 2000</a:t>
            </a:r>
            <a:endParaRPr lang="pt-BR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2" y="1196752"/>
            <a:ext cx="9103358" cy="500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259632" y="6396335"/>
            <a:ext cx="7884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Fonte</a:t>
            </a:r>
            <a:r>
              <a:rPr lang="en-US" sz="1200" dirty="0" smtClean="0"/>
              <a:t>: http://www.ibge.gov.br/home/estatistica/populacao/censo2000/populacao/deficiencia_Censo2000.pdf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Dados </a:t>
            </a:r>
            <a:r>
              <a:rPr lang="en-US" dirty="0" err="1" smtClean="0"/>
              <a:t>Estatísticos</a:t>
            </a:r>
            <a:r>
              <a:rPr lang="en-US" dirty="0" smtClean="0"/>
              <a:t> </a:t>
            </a:r>
            <a:r>
              <a:rPr lang="en-US" dirty="0" err="1" smtClean="0"/>
              <a:t>Censo</a:t>
            </a:r>
            <a:r>
              <a:rPr lang="en-US" dirty="0" smtClean="0"/>
              <a:t> de 2000</a:t>
            </a:r>
            <a:endParaRPr lang="pt-BR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5783" r="10634" b="50602"/>
          <a:stretch>
            <a:fillRect/>
          </a:stretch>
        </p:blipFill>
        <p:spPr bwMode="auto">
          <a:xfrm>
            <a:off x="251519" y="1412776"/>
            <a:ext cx="859880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187624" y="6453336"/>
            <a:ext cx="7956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Fonte</a:t>
            </a:r>
            <a:r>
              <a:rPr lang="en-US" sz="1200" dirty="0" smtClean="0"/>
              <a:t>: http://www.ibge.gov.br/home/estatistica/populacao/censo2000/populacao/deficiencia_Censo2000.pdf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Inclusão</a:t>
            </a:r>
            <a:r>
              <a:rPr lang="en-US" dirty="0" smtClean="0"/>
              <a:t> de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</a:t>
            </a:r>
            <a:r>
              <a:rPr lang="en-US" dirty="0" err="1" smtClean="0"/>
              <a:t>Locomotora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Cadeira</a:t>
            </a:r>
            <a:r>
              <a:rPr lang="en-US" dirty="0" smtClean="0"/>
              <a:t> Sarah </a:t>
            </a:r>
            <a:r>
              <a:rPr lang="en-US" dirty="0" err="1" smtClean="0"/>
              <a:t>Kubitchek</a:t>
            </a:r>
            <a:endParaRPr lang="en-US" dirty="0" smtClean="0"/>
          </a:p>
          <a:p>
            <a:r>
              <a:rPr lang="en-US" dirty="0" smtClean="0"/>
              <a:t>Exoesqueleto</a:t>
            </a:r>
          </a:p>
          <a:p>
            <a:r>
              <a:rPr lang="en-US" dirty="0" err="1" smtClean="0"/>
              <a:t>Plataforma</a:t>
            </a:r>
            <a:r>
              <a:rPr lang="en-US" dirty="0" smtClean="0"/>
              <a:t> Daiken</a:t>
            </a:r>
          </a:p>
          <a:p>
            <a:endParaRPr lang="en-US" dirty="0" smtClean="0"/>
          </a:p>
          <a:p>
            <a:r>
              <a:rPr lang="en-US" dirty="0" err="1" smtClean="0"/>
              <a:t>Vídeos</a:t>
            </a:r>
            <a:r>
              <a:rPr lang="en-US" dirty="0" smtClean="0"/>
              <a:t>:</a:t>
            </a:r>
          </a:p>
          <a:p>
            <a:r>
              <a:rPr lang="en-US" dirty="0" err="1" smtClean="0">
                <a:hlinkClick r:id="rId2" action="ppaction://hlinkfile"/>
              </a:rPr>
              <a:t>Cadeira</a:t>
            </a:r>
            <a:r>
              <a:rPr lang="en-US" dirty="0" smtClean="0">
                <a:hlinkClick r:id="rId2" action="ppaction://hlinkfile"/>
              </a:rPr>
              <a:t> Autômata</a:t>
            </a:r>
            <a:endParaRPr lang="en-US" dirty="0" smtClean="0"/>
          </a:p>
          <a:p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Plataforma</a:t>
            </a:r>
            <a:r>
              <a:rPr lang="en-US" dirty="0" smtClean="0"/>
              <a:t> </a:t>
            </a:r>
            <a:r>
              <a:rPr lang="en-US" dirty="0" err="1" smtClean="0"/>
              <a:t>Elevatória</a:t>
            </a:r>
            <a:endParaRPr lang="pt-BR" dirty="0"/>
          </a:p>
        </p:txBody>
      </p:sp>
      <p:pic>
        <p:nvPicPr>
          <p:cNvPr id="1026" name="Picture 2" descr="http://www.daiken.com.br/img/elevador_onibus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105776" cy="540060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932040" y="2780928"/>
            <a:ext cx="421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pt-BR" dirty="0" smtClean="0"/>
              <a:t>IF </a:t>
            </a:r>
            <a:r>
              <a:rPr lang="pt-BR" dirty="0" err="1" smtClean="0"/>
              <a:t>Product</a:t>
            </a:r>
            <a:r>
              <a:rPr lang="pt-BR" dirty="0" smtClean="0"/>
              <a:t> Design </a:t>
            </a:r>
            <a:r>
              <a:rPr lang="pt-BR" dirty="0" err="1" smtClean="0"/>
              <a:t>Award</a:t>
            </a:r>
            <a:r>
              <a:rPr lang="pt-BR" dirty="0" smtClean="0"/>
              <a:t> 2008 de </a:t>
            </a:r>
            <a:r>
              <a:rPr lang="pt-BR" dirty="0" err="1" smtClean="0"/>
              <a:t>Hannover</a:t>
            </a:r>
            <a:r>
              <a:rPr lang="pt-BR" dirty="0" smtClean="0"/>
              <a:t>,</a:t>
            </a:r>
          </a:p>
          <a:p>
            <a:r>
              <a:rPr lang="pt-BR" dirty="0" smtClean="0"/>
              <a:t>Concurso de design da Alemanha.</a:t>
            </a:r>
          </a:p>
          <a:p>
            <a:r>
              <a:rPr lang="en-US" dirty="0" err="1" smtClean="0"/>
              <a:t>Fonte</a:t>
            </a:r>
            <a:r>
              <a:rPr lang="en-US" dirty="0" smtClean="0"/>
              <a:t>: DAIKEN (http://www.daiken.com.br)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Cadeira</a:t>
            </a:r>
            <a:r>
              <a:rPr lang="en-US" dirty="0" smtClean="0"/>
              <a:t> </a:t>
            </a:r>
            <a:r>
              <a:rPr lang="en-US" dirty="0" err="1" smtClean="0"/>
              <a:t>Ortomóvel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5373216"/>
            <a:ext cx="7848872" cy="1484784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Cadeira Ortomóvel</a:t>
            </a:r>
          </a:p>
          <a:p>
            <a:r>
              <a:rPr lang="pt-BR" dirty="0" smtClean="0"/>
              <a:t>Empresa: Hospital Sarah Kubitschek</a:t>
            </a:r>
          </a:p>
          <a:p>
            <a:r>
              <a:rPr lang="pt-BR" dirty="0" smtClean="0"/>
              <a:t>Designer: </a:t>
            </a:r>
            <a:r>
              <a:rPr lang="pt-BR" dirty="0" err="1" smtClean="0"/>
              <a:t>EquipHos</a:t>
            </a:r>
            <a:r>
              <a:rPr lang="pt-BR" dirty="0" smtClean="0"/>
              <a:t> - Antonio Cutolo,Bruno Matos, Claudio Duarte,Henry </a:t>
            </a:r>
            <a:r>
              <a:rPr lang="pt-BR" dirty="0" err="1" smtClean="0"/>
              <a:t>Macario</a:t>
            </a:r>
            <a:r>
              <a:rPr lang="pt-BR" dirty="0" smtClean="0"/>
              <a:t>,José Carlos Ferraz, Manoela </a:t>
            </a:r>
            <a:r>
              <a:rPr lang="pt-BR" dirty="0" err="1" smtClean="0"/>
              <a:t>Palmeiro</a:t>
            </a:r>
            <a:r>
              <a:rPr lang="pt-BR" dirty="0" smtClean="0"/>
              <a:t>, Paulo Fernandes e William Dias</a:t>
            </a:r>
          </a:p>
          <a:p>
            <a:r>
              <a:rPr lang="pt-BR" dirty="0" smtClean="0"/>
              <a:t>Fonte: www.debrazil.com.br; premiados 2004</a:t>
            </a:r>
          </a:p>
          <a:p>
            <a:endParaRPr lang="pt-BR" dirty="0"/>
          </a:p>
        </p:txBody>
      </p:sp>
      <p:pic>
        <p:nvPicPr>
          <p:cNvPr id="4" name="Imagem 3" descr="cadeira_roda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77686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Cadeiras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55576" y="5301208"/>
            <a:ext cx="7787208" cy="864096"/>
          </a:xfrm>
        </p:spPr>
        <p:txBody>
          <a:bodyPr>
            <a:normAutofit/>
          </a:bodyPr>
          <a:lstStyle/>
          <a:p>
            <a:r>
              <a:rPr lang="pt-BR" dirty="0" smtClean="0"/>
              <a:t>Fonte:  </a:t>
            </a:r>
            <a:r>
              <a:rPr lang="pt-BR" dirty="0" err="1" smtClean="0"/>
              <a:t>Red</a:t>
            </a:r>
            <a:r>
              <a:rPr lang="pt-BR" dirty="0" smtClean="0"/>
              <a:t> </a:t>
            </a:r>
            <a:r>
              <a:rPr lang="pt-BR" dirty="0" err="1" smtClean="0"/>
              <a:t>Man</a:t>
            </a:r>
            <a:r>
              <a:rPr lang="pt-BR" dirty="0" smtClean="0"/>
              <a:t>,  http://www.redmanpowerchair.com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Triciclos</a:t>
            </a:r>
            <a:r>
              <a:rPr lang="en-US" dirty="0" smtClean="0"/>
              <a:t> e </a:t>
            </a:r>
            <a:r>
              <a:rPr lang="en-US" dirty="0" err="1" smtClean="0"/>
              <a:t>Quadriciclos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sz="2400" dirty="0" smtClean="0"/>
              <a:t>SAMEX – Representante de Cadeiras Motorizadas, Triciclos e </a:t>
            </a:r>
            <a:r>
              <a:rPr lang="pt-BR" sz="2400" dirty="0" err="1" smtClean="0"/>
              <a:t>Quadriciclos</a:t>
            </a:r>
            <a:endParaRPr lang="pt-BR" sz="2400" dirty="0" smtClean="0"/>
          </a:p>
          <a:p>
            <a:r>
              <a:rPr lang="pt-BR" sz="2400" u="sng" dirty="0" smtClean="0">
                <a:hlinkClick r:id="rId2"/>
              </a:rPr>
              <a:t>http://www.samexmedica.com/cadeiras_motorizadas.html</a:t>
            </a:r>
            <a:endParaRPr lang="pt-BR" sz="2400" dirty="0" smtClean="0"/>
          </a:p>
          <a:p>
            <a:endParaRPr lang="pt-BR" sz="2400" dirty="0"/>
          </a:p>
        </p:txBody>
      </p:sp>
      <p:pic>
        <p:nvPicPr>
          <p:cNvPr id="23553" name="Picture 1" descr="CELEBRITY XL | Triciclos e Quadricicl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4032448" cy="3479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Cadeiras</a:t>
            </a:r>
            <a:r>
              <a:rPr lang="en-US" dirty="0" smtClean="0"/>
              <a:t> de </a:t>
            </a:r>
            <a:r>
              <a:rPr lang="en-US" dirty="0" err="1" smtClean="0"/>
              <a:t>Rodas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5805264"/>
            <a:ext cx="8229600" cy="4937760"/>
          </a:xfrm>
        </p:spPr>
        <p:txBody>
          <a:bodyPr/>
          <a:lstStyle/>
          <a:p>
            <a:r>
              <a:rPr lang="pt-BR" dirty="0" smtClean="0"/>
              <a:t>Fonte: </a:t>
            </a:r>
            <a:r>
              <a:rPr lang="pt-BR" u="sng" dirty="0" smtClean="0">
                <a:hlinkClick r:id="rId2"/>
              </a:rPr>
              <a:t>www.ottobock.com</a:t>
            </a:r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88924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618856" cy="2052464"/>
          </a:xfrm>
        </p:spPr>
        <p:txBody>
          <a:bodyPr>
            <a:normAutofit/>
          </a:bodyPr>
          <a:lstStyle/>
          <a:p>
            <a:r>
              <a:rPr lang="en-US" dirty="0" err="1" smtClean="0"/>
              <a:t>Cadeiras</a:t>
            </a:r>
            <a:r>
              <a:rPr lang="en-US" dirty="0" smtClean="0"/>
              <a:t> de </a:t>
            </a:r>
            <a:r>
              <a:rPr lang="en-US" dirty="0" err="1" smtClean="0"/>
              <a:t>Rodas</a:t>
            </a:r>
            <a:r>
              <a:rPr lang="en-US" dirty="0" smtClean="0"/>
              <a:t> – </a:t>
            </a:r>
            <a:r>
              <a:rPr lang="en-US" dirty="0" err="1" smtClean="0"/>
              <a:t>Pressão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o </a:t>
            </a:r>
            <a:r>
              <a:rPr lang="en-US" dirty="0" err="1" smtClean="0"/>
              <a:t>assento</a:t>
            </a:r>
            <a:endParaRPr lang="pt-BR" dirty="0"/>
          </a:p>
        </p:txBody>
      </p:sp>
      <p:pic>
        <p:nvPicPr>
          <p:cNvPr id="4" name="Espaço Reservado para Conteúdo 3" descr="pressuremappin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88640"/>
            <a:ext cx="352329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Exoesqueletos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5157192"/>
            <a:ext cx="8229600" cy="493776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Exoesqueletos: </a:t>
            </a:r>
            <a:r>
              <a:rPr lang="pt-BR" sz="2000" u="sng" dirty="0" smtClean="0">
                <a:hlinkClick r:id="rId2"/>
              </a:rPr>
              <a:t>http://www.elpais.com/articulo/sociedad/segundo/esqueleto/caminar/elpepusoc/20080828elpepusoc_3/Tes</a:t>
            </a:r>
            <a:endParaRPr lang="pt-BR" sz="2000" dirty="0" smtClean="0"/>
          </a:p>
          <a:p>
            <a:r>
              <a:rPr lang="pt-BR" sz="2000" dirty="0" smtClean="0"/>
              <a:t> Exoesqueleto – </a:t>
            </a:r>
            <a:r>
              <a:rPr lang="pt-BR" sz="2000" u="sng" dirty="0" smtClean="0">
                <a:hlinkClick r:id="rId3"/>
              </a:rPr>
              <a:t>http://www.youtube.com/watch?v=np30zzqVrqQ</a:t>
            </a:r>
            <a:r>
              <a:rPr lang="pt-BR" sz="2000" u="sng" dirty="0" smtClean="0"/>
              <a:t> </a:t>
            </a:r>
            <a:r>
              <a:rPr lang="pt-BR" sz="2000" dirty="0" smtClean="0"/>
              <a:t> ou </a:t>
            </a:r>
            <a:r>
              <a:rPr lang="pt-BR" sz="2000" dirty="0" smtClean="0">
                <a:hlinkClick r:id="rId4" action="ppaction://hlinkfile"/>
              </a:rPr>
              <a:t>aqui</a:t>
            </a:r>
            <a:r>
              <a:rPr lang="pt-BR" sz="2000" dirty="0" smtClean="0"/>
              <a:t>.</a:t>
            </a:r>
            <a:endParaRPr lang="pt-BR" sz="2000" dirty="0"/>
          </a:p>
        </p:txBody>
      </p:sp>
      <p:pic>
        <p:nvPicPr>
          <p:cNvPr id="4" name="foto" descr="Esqueletos artificiales permiten caminar a personas sin movilida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268760"/>
            <a:ext cx="55446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MEC - COMPETÊNCIAS DCN-MEC</a:t>
            </a:r>
            <a:br>
              <a:rPr lang="pt-BR" b="1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 Art. 4º A formação do engenheiro tem por objetivo dotar o profissional dos conhecimentos requeridos para o exercício das seguintes competências e habilidades gerais: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Metodologia Científica</a:t>
            </a:r>
            <a:endParaRPr lang="pt-BR" dirty="0" smtClean="0"/>
          </a:p>
          <a:p>
            <a:pPr lvl="0"/>
            <a:r>
              <a:rPr lang="pt-BR" dirty="0" smtClean="0"/>
              <a:t>aplicar conhecimentos matemáticos, científicos, tecnológicos e instrumentais à engenharia;</a:t>
            </a:r>
          </a:p>
          <a:p>
            <a:pPr lvl="0"/>
            <a:r>
              <a:rPr lang="pt-BR" dirty="0" smtClean="0"/>
              <a:t>projetar e conduzir experimentos e interpretar resultados;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Planejamento, Projeto e Análise de Sistemas</a:t>
            </a:r>
            <a:endParaRPr lang="pt-BR" dirty="0" smtClean="0"/>
          </a:p>
          <a:p>
            <a:pPr lvl="0"/>
            <a:r>
              <a:rPr lang="pt-BR" dirty="0" smtClean="0"/>
              <a:t>conceber, projetar e analisar sistemas, produtos e processos;</a:t>
            </a:r>
          </a:p>
          <a:p>
            <a:pPr lvl="0"/>
            <a:r>
              <a:rPr lang="pt-BR" dirty="0" smtClean="0"/>
              <a:t>planejar, supervisionar, elaborar e coordenar projetos e serviços de engenharia;</a:t>
            </a:r>
          </a:p>
          <a:p>
            <a:pPr lvl="0"/>
            <a:r>
              <a:rPr lang="pt-BR" dirty="0" smtClean="0"/>
              <a:t>identificar, formular e resolver problemas de engenharia;</a:t>
            </a:r>
          </a:p>
          <a:p>
            <a:pPr lvl="0"/>
            <a:r>
              <a:rPr lang="pt-BR" dirty="0" smtClean="0"/>
              <a:t>desenvolver e/ou utilizar novas ferramentas e técnicas;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Exoesqueletos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67944" y="1340768"/>
            <a:ext cx="4618856" cy="4816192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dirty="0" err="1" smtClean="0">
                <a:hlinkClick r:id="rId3" action="ppaction://hlinkfile"/>
              </a:rPr>
              <a:t>Vídeo</a:t>
            </a:r>
            <a:r>
              <a:rPr lang="en-US" dirty="0" smtClean="0">
                <a:hlinkClick r:id="rId3" action="ppaction://hlinkfile"/>
              </a:rPr>
              <a:t>: Exoesqueleto Rewalk</a:t>
            </a:r>
            <a:r>
              <a:rPr lang="en-US" dirty="0" smtClean="0"/>
              <a:t> 3min26</a:t>
            </a:r>
          </a:p>
          <a:p>
            <a:r>
              <a:rPr lang="pt-BR" dirty="0" smtClean="0"/>
              <a:t>Exoesqueleto </a:t>
            </a:r>
            <a:r>
              <a:rPr lang="pt-BR" dirty="0" err="1" smtClean="0"/>
              <a:t>Rewalk</a:t>
            </a:r>
            <a:r>
              <a:rPr lang="pt-BR" dirty="0" smtClean="0"/>
              <a:t> </a:t>
            </a:r>
            <a:r>
              <a:rPr lang="pt-BR" u="sng" dirty="0" smtClean="0">
                <a:hlinkClick r:id="rId4"/>
              </a:rPr>
              <a:t>http://www.argomedtec.com/products.asp</a:t>
            </a:r>
            <a:endParaRPr lang="pt-BR" u="sng" dirty="0" smtClean="0"/>
          </a:p>
          <a:p>
            <a:r>
              <a:rPr lang="pt-BR" dirty="0" smtClean="0">
                <a:hlinkClick r:id="rId5"/>
              </a:rPr>
              <a:t>http://www.youtube.com/watch?v=V9Bku_YZu3A</a:t>
            </a:r>
            <a:endParaRPr lang="pt-BR" dirty="0" smtClean="0"/>
          </a:p>
          <a:p>
            <a:endParaRPr lang="pt-BR" dirty="0" smtClean="0"/>
          </a:p>
          <a:p>
            <a:endParaRPr lang="en-US" dirty="0" smtClean="0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79512" y="1412776"/>
          <a:ext cx="3450594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r:id="rId6" imgW="20114286" imgH="26819048" progId="">
                  <p:embed/>
                </p:oleObj>
              </mc:Choice>
              <mc:Fallback>
                <p:oleObj r:id="rId6" imgW="20114286" imgH="26819048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12776"/>
                        <a:ext cx="3450594" cy="4608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Biosmart - </a:t>
            </a:r>
            <a:r>
              <a:rPr lang="en-US" dirty="0" err="1" smtClean="0"/>
              <a:t>Soluções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pt-BR" dirty="0" err="1" smtClean="0"/>
              <a:t>BioSmart</a:t>
            </a:r>
            <a:r>
              <a:rPr lang="pt-BR" dirty="0" smtClean="0"/>
              <a:t> Sistemas Avançados de Reabilitação – Empresa em Curitiba-PR, focada em soluções de mobilidade para cadeira de rodas - </a:t>
            </a:r>
            <a:r>
              <a:rPr lang="pt-BR" u="sng" dirty="0" smtClean="0">
                <a:hlinkClick r:id="rId2"/>
              </a:rPr>
              <a:t>http://www.biosmart.com.br</a:t>
            </a:r>
            <a:endParaRPr lang="pt-BR" u="sng" dirty="0" smtClean="0"/>
          </a:p>
          <a:p>
            <a:pPr lvl="0"/>
            <a:r>
              <a:rPr lang="en-US" u="sng" dirty="0" err="1" smtClean="0"/>
              <a:t>Vídeos</a:t>
            </a:r>
            <a:r>
              <a:rPr lang="en-US" u="sng" dirty="0" smtClean="0"/>
              <a:t>: </a:t>
            </a:r>
            <a:r>
              <a:rPr lang="en-US" u="sng" dirty="0" smtClean="0">
                <a:hlinkClick r:id="rId3"/>
              </a:rPr>
              <a:t>http://www.youtube.com/biosmartv#p/f/3/S03u3TwVQfY</a:t>
            </a:r>
            <a:endParaRPr lang="en-US" u="sng" dirty="0" smtClean="0"/>
          </a:p>
          <a:p>
            <a:pPr lvl="0"/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Outros</a:t>
            </a:r>
            <a:r>
              <a:rPr lang="en-US" dirty="0" smtClean="0"/>
              <a:t> </a:t>
            </a:r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Soluções</a:t>
            </a:r>
            <a:r>
              <a:rPr lang="en-US" dirty="0" smtClean="0"/>
              <a:t> para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de </a:t>
            </a:r>
            <a:r>
              <a:rPr lang="en-US" dirty="0" err="1" smtClean="0"/>
              <a:t>Locomoção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Tecnologias</a:t>
            </a:r>
            <a:r>
              <a:rPr lang="en-US" dirty="0" smtClean="0"/>
              <a:t> para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de </a:t>
            </a:r>
            <a:r>
              <a:rPr lang="en-US" dirty="0" err="1" smtClean="0"/>
              <a:t>Locomoção</a:t>
            </a:r>
            <a:endParaRPr lang="en-US" dirty="0" smtClean="0"/>
          </a:p>
          <a:p>
            <a:pPr lvl="1"/>
            <a:r>
              <a:rPr lang="en-US" b="1" dirty="0" smtClean="0">
                <a:hlinkClick r:id="rId2" action="ppaction://hlinkfile"/>
              </a:rPr>
              <a:t>ÓTIMO</a:t>
            </a:r>
            <a:r>
              <a:rPr lang="en-US" dirty="0" smtClean="0">
                <a:hlinkClick r:id="rId2" action="ppaction://hlinkfile"/>
              </a:rPr>
              <a:t> - </a:t>
            </a:r>
            <a:r>
              <a:rPr lang="en-US" dirty="0" err="1" smtClean="0">
                <a:hlinkClick r:id="rId2" action="ppaction://hlinkfile"/>
              </a:rPr>
              <a:t>Vídeo</a:t>
            </a:r>
            <a:r>
              <a:rPr lang="en-US" dirty="0" smtClean="0">
                <a:hlinkClick r:id="rId2" action="ppaction://hlinkfile"/>
              </a:rPr>
              <a:t> Biosmart</a:t>
            </a:r>
            <a:endParaRPr lang="en-US" dirty="0" smtClean="0">
              <a:hlinkClick r:id="rId3" action="ppaction://hlinkfile"/>
            </a:endParaRPr>
          </a:p>
          <a:p>
            <a:pPr lvl="1"/>
            <a:r>
              <a:rPr lang="en-US" b="1" dirty="0" smtClean="0">
                <a:hlinkClick r:id="rId4" action="ppaction://hlinkfile"/>
              </a:rPr>
              <a:t>ÓTIMO</a:t>
            </a:r>
            <a:r>
              <a:rPr lang="en-US" dirty="0" smtClean="0">
                <a:hlinkClick r:id="rId4" action="ppaction://hlinkfile"/>
              </a:rPr>
              <a:t> - Exoesqueleto Rewalk</a:t>
            </a:r>
            <a:r>
              <a:rPr lang="en-US" dirty="0" smtClean="0"/>
              <a:t> 3min26</a:t>
            </a:r>
          </a:p>
          <a:p>
            <a:pPr lvl="1"/>
            <a:r>
              <a:rPr lang="en-US" dirty="0" err="1" smtClean="0">
                <a:hlinkClick r:id="rId5" action="ppaction://hlinkfile"/>
              </a:rPr>
              <a:t>Cadeira</a:t>
            </a:r>
            <a:r>
              <a:rPr lang="en-US" dirty="0" smtClean="0">
                <a:hlinkClick r:id="rId5" action="ppaction://hlinkfile"/>
              </a:rPr>
              <a:t> Segway</a:t>
            </a:r>
            <a:endParaRPr lang="en-US" dirty="0" smtClean="0"/>
          </a:p>
          <a:p>
            <a:pPr lvl="1"/>
            <a:r>
              <a:rPr lang="en-US" dirty="0" err="1" smtClean="0">
                <a:hlinkClick r:id="rId6" action="ppaction://hlinkfile"/>
              </a:rPr>
              <a:t>Cadeira</a:t>
            </a:r>
            <a:r>
              <a:rPr lang="en-US" dirty="0" smtClean="0">
                <a:hlinkClick r:id="rId6" action="ppaction://hlinkfile"/>
              </a:rPr>
              <a:t> Autônoma</a:t>
            </a:r>
            <a:r>
              <a:rPr lang="en-US" dirty="0" smtClean="0"/>
              <a:t> 2min10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Inclusão</a:t>
            </a:r>
            <a:r>
              <a:rPr lang="en-US" dirty="0" smtClean="0"/>
              <a:t> de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</a:t>
            </a:r>
            <a:r>
              <a:rPr lang="en-US" dirty="0" err="1" smtClean="0"/>
              <a:t>Auditiva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Aparelho</a:t>
            </a:r>
            <a:r>
              <a:rPr lang="en-US" dirty="0" smtClean="0"/>
              <a:t> para Surdez</a:t>
            </a:r>
          </a:p>
          <a:p>
            <a:r>
              <a:rPr lang="en-US" dirty="0" smtClean="0"/>
              <a:t>Casa para Surdos (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Teleprompt</a:t>
            </a:r>
          </a:p>
          <a:p>
            <a:r>
              <a:rPr lang="en-US" dirty="0" err="1" smtClean="0"/>
              <a:t>Vídeo</a:t>
            </a:r>
            <a:r>
              <a:rPr lang="en-US" dirty="0" smtClean="0"/>
              <a:t> </a:t>
            </a:r>
            <a:r>
              <a:rPr lang="en-US" dirty="0" err="1" smtClean="0"/>
              <a:t>chamada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</a:t>
            </a:r>
            <a:r>
              <a:rPr lang="en-US" dirty="0" err="1" smtClean="0"/>
              <a:t>Auditiva</a:t>
            </a:r>
            <a:endParaRPr lang="en-US" dirty="0" smtClean="0"/>
          </a:p>
          <a:p>
            <a:pPr lvl="1"/>
            <a:r>
              <a:rPr lang="en-US" b="1" dirty="0" smtClean="0">
                <a:hlinkClick r:id="rId2" action="ppaction://hlinkfile"/>
              </a:rPr>
              <a:t>ÓTIMO</a:t>
            </a:r>
            <a:r>
              <a:rPr lang="en-US" dirty="0" smtClean="0">
                <a:hlinkClick r:id="rId2" action="ppaction://hlinkfile"/>
              </a:rPr>
              <a:t> - Casa Adaptada </a:t>
            </a:r>
            <a:endParaRPr lang="en-US" dirty="0" smtClean="0"/>
          </a:p>
          <a:p>
            <a:pPr lvl="1"/>
            <a:r>
              <a:rPr lang="en-US" b="1" dirty="0" smtClean="0">
                <a:hlinkClick r:id="rId3" action="ppaction://hlinkfile"/>
              </a:rPr>
              <a:t>ÓTIMO</a:t>
            </a:r>
            <a:r>
              <a:rPr lang="en-US" dirty="0" smtClean="0">
                <a:hlinkClick r:id="rId3" action="ppaction://hlinkfile"/>
              </a:rPr>
              <a:t> - </a:t>
            </a:r>
            <a:r>
              <a:rPr lang="en-US" dirty="0" err="1" smtClean="0">
                <a:hlinkClick r:id="rId3" action="ppaction://hlinkfile"/>
              </a:rPr>
              <a:t>Rádio</a:t>
            </a:r>
            <a:r>
              <a:rPr lang="en-US" dirty="0" smtClean="0">
                <a:hlinkClick r:id="rId3" action="ppaction://hlinkfile"/>
              </a:rPr>
              <a:t> para Surdos</a:t>
            </a:r>
            <a:r>
              <a:rPr lang="en-US" dirty="0" smtClean="0"/>
              <a:t> – CBN</a:t>
            </a:r>
          </a:p>
          <a:p>
            <a:pPr lvl="1"/>
            <a:r>
              <a:rPr lang="en-US" dirty="0" smtClean="0">
                <a:hlinkClick r:id="rId4" action="ppaction://hlinkfile"/>
              </a:rPr>
              <a:t>Software Bilingue</a:t>
            </a:r>
            <a:endParaRPr lang="en-US" dirty="0" smtClean="0"/>
          </a:p>
          <a:p>
            <a:pPr lvl="1"/>
            <a:r>
              <a:rPr lang="en-US" dirty="0" err="1" smtClean="0">
                <a:hlinkClick r:id="rId5" action="ppaction://hlinkfile"/>
              </a:rPr>
              <a:t>Aparelho</a:t>
            </a:r>
            <a:r>
              <a:rPr lang="en-US" dirty="0" smtClean="0">
                <a:hlinkClick r:id="rId5" action="ppaction://hlinkfile"/>
              </a:rPr>
              <a:t> de Surdez </a:t>
            </a:r>
            <a:r>
              <a:rPr lang="en-US" dirty="0" err="1" smtClean="0">
                <a:hlinkClick r:id="rId5" action="ppaction://hlinkfile"/>
              </a:rPr>
              <a:t>Implantado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Aparelhos</a:t>
            </a:r>
            <a:r>
              <a:rPr lang="en-US" dirty="0" smtClean="0"/>
              <a:t> de Surdez – Solar Ear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010" name="Picture 2" descr="Sol Solar Tecnolog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88840"/>
            <a:ext cx="5715000" cy="400050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716016" y="6237312"/>
            <a:ext cx="342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http://www.solarear.com.br/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Despertador</a:t>
            </a:r>
            <a:r>
              <a:rPr lang="en-US" dirty="0" smtClean="0"/>
              <a:t> </a:t>
            </a:r>
            <a:r>
              <a:rPr lang="en-US" dirty="0" err="1" smtClean="0"/>
              <a:t>Vibratório</a:t>
            </a:r>
            <a:r>
              <a:rPr lang="en-US" dirty="0" smtClean="0"/>
              <a:t> </a:t>
            </a:r>
            <a:r>
              <a:rPr lang="en-US" dirty="0" err="1" smtClean="0"/>
              <a:t>Lauden</a:t>
            </a:r>
            <a:endParaRPr lang="pt-BR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7947" y="2132856"/>
            <a:ext cx="4830928" cy="237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Casa Adaptada para o </a:t>
            </a:r>
            <a:r>
              <a:rPr lang="en-US" dirty="0" err="1" smtClean="0"/>
              <a:t>Bebê</a:t>
            </a:r>
            <a:r>
              <a:rPr lang="en-US" dirty="0" smtClean="0"/>
              <a:t> </a:t>
            </a:r>
            <a:r>
              <a:rPr lang="en-US" dirty="0" err="1" smtClean="0"/>
              <a:t>Surdo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 smtClean="0"/>
              <a:t>Telefone para surdos no quarto dos pais</a:t>
            </a:r>
            <a:r>
              <a:rPr lang="pt-BR" dirty="0" smtClean="0"/>
              <a:t>: permitirão que os pais se comuniquem em qualquer momento com hospitais, médicos, familiares, </a:t>
            </a:r>
            <a:r>
              <a:rPr lang="pt-BR" dirty="0" err="1" smtClean="0"/>
              <a:t>etc</a:t>
            </a:r>
            <a:r>
              <a:rPr lang="pt-BR" dirty="0" smtClean="0"/>
              <a:t> ou qualquer emergência que se tem principalmente com bebês pequenos.</a:t>
            </a:r>
          </a:p>
          <a:p>
            <a:r>
              <a:rPr lang="pt-BR" b="1" dirty="0" smtClean="0"/>
              <a:t>Relógio despertador vibratório</a:t>
            </a:r>
            <a:r>
              <a:rPr lang="pt-BR" dirty="0" smtClean="0"/>
              <a:t>, trazendo pontualidade e independência para os pais surdos,</a:t>
            </a:r>
          </a:p>
          <a:p>
            <a:r>
              <a:rPr lang="pt-BR" b="1" dirty="0" smtClean="0"/>
              <a:t>Babá eletrônica</a:t>
            </a:r>
            <a:r>
              <a:rPr lang="pt-BR" dirty="0" smtClean="0"/>
              <a:t>: uma luz acende quando o bebê chora, facilitando para a mãe ouvir e atender a criança imediatamente.</a:t>
            </a:r>
          </a:p>
          <a:p>
            <a:r>
              <a:rPr lang="pt-BR" b="1" dirty="0" smtClean="0"/>
              <a:t>Vídeos de desenhos infantis em Libras </a:t>
            </a:r>
            <a:r>
              <a:rPr lang="pt-BR" dirty="0" smtClean="0"/>
              <a:t>para o bebê se desenvolver desde cedo na linguagem dos surdos.</a:t>
            </a:r>
          </a:p>
          <a:p>
            <a:endParaRPr lang="en-US" dirty="0" smtClean="0"/>
          </a:p>
          <a:p>
            <a:r>
              <a:rPr lang="en-US" dirty="0" err="1" smtClean="0"/>
              <a:t>Fonte</a:t>
            </a:r>
            <a:r>
              <a:rPr lang="en-US" dirty="0" smtClean="0"/>
              <a:t>: http://www.surdo.com.br/ecs-rio-branco-espaco-para-bebe-surdo.html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Telefone</a:t>
            </a:r>
            <a:r>
              <a:rPr lang="en-US" dirty="0" smtClean="0"/>
              <a:t> para Surdos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http://www.surdo.com.br/telefone-para-surdos-no-metro.html</a:t>
            </a:r>
            <a:endParaRPr lang="pt-BR" dirty="0"/>
          </a:p>
        </p:txBody>
      </p:sp>
      <p:pic>
        <p:nvPicPr>
          <p:cNvPr id="32770" name="Picture 2" descr="Telefone público para surdos no Metrô Tietê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2492896"/>
            <a:ext cx="2784307" cy="2088232"/>
          </a:xfrm>
          <a:prstGeom prst="rect">
            <a:avLst/>
          </a:prstGeom>
          <a:noFill/>
        </p:spPr>
      </p:pic>
      <p:pic>
        <p:nvPicPr>
          <p:cNvPr id="32772" name="Picture 4" descr="https://www.cpqd.com.br/img.upload/td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92896"/>
            <a:ext cx="232025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Inclusão</a:t>
            </a:r>
            <a:r>
              <a:rPr lang="en-US" dirty="0" smtClean="0"/>
              <a:t> de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Visual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Etiqueta</a:t>
            </a:r>
            <a:r>
              <a:rPr lang="en-US" dirty="0" smtClean="0"/>
              <a:t> RFID</a:t>
            </a:r>
          </a:p>
          <a:p>
            <a:r>
              <a:rPr lang="en-US" dirty="0" smtClean="0"/>
              <a:t>Localizador (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vídeo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Visual</a:t>
            </a:r>
          </a:p>
          <a:p>
            <a:pPr lvl="1"/>
            <a:r>
              <a:rPr lang="en-US" dirty="0" err="1" smtClean="0">
                <a:hlinkClick r:id="rId2" action="ppaction://hlinkfile"/>
              </a:rPr>
              <a:t>Boné</a:t>
            </a:r>
            <a:r>
              <a:rPr lang="en-US" dirty="0" smtClean="0">
                <a:hlinkClick r:id="rId2" action="ppaction://hlinkfile"/>
              </a:rPr>
              <a:t> para Deficientes </a:t>
            </a:r>
            <a:r>
              <a:rPr lang="en-US" dirty="0" err="1" smtClean="0">
                <a:hlinkClick r:id="rId2" action="ppaction://hlinkfile"/>
              </a:rPr>
              <a:t>visuais</a:t>
            </a:r>
            <a:r>
              <a:rPr lang="en-US" dirty="0" smtClean="0">
                <a:hlinkClick r:id="rId2" action="ppaction://hlinkfile"/>
              </a:rPr>
              <a:t>; Detector de </a:t>
            </a:r>
            <a:r>
              <a:rPr lang="en-US" dirty="0" err="1" smtClean="0">
                <a:hlinkClick r:id="rId2" action="ppaction://hlinkfile"/>
              </a:rPr>
              <a:t>Ônibus</a:t>
            </a:r>
            <a:r>
              <a:rPr lang="en-US" dirty="0" smtClean="0">
                <a:hlinkClick r:id="rId2" action="ppaction://hlinkfile"/>
              </a:rPr>
              <a:t>; e Detector de </a:t>
            </a:r>
            <a:r>
              <a:rPr lang="en-US" dirty="0" err="1" smtClean="0">
                <a:hlinkClick r:id="rId2" action="ppaction://hlinkfile"/>
              </a:rPr>
              <a:t>Notas</a:t>
            </a:r>
            <a:r>
              <a:rPr lang="en-US" dirty="0" smtClean="0">
                <a:hlinkClick r:id="rId2" action="ppaction://hlinkfile"/>
              </a:rPr>
              <a:t> </a:t>
            </a:r>
            <a:r>
              <a:rPr lang="en-US" dirty="0" smtClean="0"/>
              <a:t>3min30</a:t>
            </a:r>
          </a:p>
          <a:p>
            <a:pPr lvl="1"/>
            <a:r>
              <a:rPr lang="en-US" b="1" dirty="0" smtClean="0">
                <a:hlinkClick r:id="rId3" action="ppaction://hlinkfile"/>
              </a:rPr>
              <a:t>ÓTIMO</a:t>
            </a:r>
            <a:r>
              <a:rPr lang="en-US" dirty="0" smtClean="0">
                <a:hlinkClick r:id="rId3" action="ppaction://hlinkfile"/>
              </a:rPr>
              <a:t> </a:t>
            </a:r>
            <a:r>
              <a:rPr lang="en-US" dirty="0" smtClean="0">
                <a:hlinkClick r:id="rId4" action="ppaction://hlinkfile"/>
              </a:rPr>
              <a:t>-</a:t>
            </a:r>
            <a:r>
              <a:rPr lang="en-US" dirty="0" smtClean="0">
                <a:hlinkClick r:id="rId5" action="ppaction://hlinkfile"/>
              </a:rPr>
              <a:t> </a:t>
            </a:r>
            <a:r>
              <a:rPr lang="en-US" dirty="0" err="1" smtClean="0">
                <a:hlinkClick r:id="rId5" action="ppaction://hlinkfile"/>
              </a:rPr>
              <a:t>Dispositivo</a:t>
            </a:r>
            <a:r>
              <a:rPr lang="en-US" dirty="0" smtClean="0">
                <a:hlinkClick r:id="rId5" action="ppaction://hlinkfile"/>
              </a:rPr>
              <a:t> de Localização </a:t>
            </a:r>
            <a:r>
              <a:rPr lang="en-US" dirty="0" err="1" smtClean="0">
                <a:hlinkClick r:id="rId5" action="ppaction://hlinkfile"/>
              </a:rPr>
              <a:t>em</a:t>
            </a:r>
            <a:r>
              <a:rPr lang="en-US" dirty="0" smtClean="0">
                <a:hlinkClick r:id="rId5" action="ppaction://hlinkfile"/>
              </a:rPr>
              <a:t> </a:t>
            </a:r>
            <a:r>
              <a:rPr lang="en-US" dirty="0" err="1" smtClean="0">
                <a:hlinkClick r:id="rId5" action="ppaction://hlinkfile"/>
              </a:rPr>
              <a:t>Jaú</a:t>
            </a:r>
            <a:r>
              <a:rPr lang="en-US" dirty="0" smtClean="0"/>
              <a:t> 2min10</a:t>
            </a:r>
          </a:p>
          <a:p>
            <a:pPr lvl="1"/>
            <a:r>
              <a:rPr lang="en-US" dirty="0" err="1" smtClean="0">
                <a:hlinkClick r:id="rId6"/>
              </a:rPr>
              <a:t>Localização</a:t>
            </a:r>
            <a:r>
              <a:rPr lang="en-US" dirty="0" smtClean="0">
                <a:hlinkClick r:id="rId6"/>
              </a:rPr>
              <a:t> de </a:t>
            </a:r>
            <a:r>
              <a:rPr lang="en-US" dirty="0" err="1" smtClean="0">
                <a:hlinkClick r:id="rId6"/>
              </a:rPr>
              <a:t>ônibus</a:t>
            </a:r>
            <a:r>
              <a:rPr lang="en-US" dirty="0" smtClean="0">
                <a:hlinkClick r:id="rId6"/>
              </a:rPr>
              <a:t> </a:t>
            </a:r>
            <a:r>
              <a:rPr lang="en-US" dirty="0" err="1" smtClean="0">
                <a:hlinkClick r:id="rId6"/>
              </a:rPr>
              <a:t>em</a:t>
            </a:r>
            <a:r>
              <a:rPr lang="en-US" dirty="0" smtClean="0">
                <a:hlinkClick r:id="rId6"/>
              </a:rPr>
              <a:t> </a:t>
            </a:r>
            <a:r>
              <a:rPr lang="en-US" dirty="0" err="1" smtClean="0">
                <a:hlinkClick r:id="rId6"/>
              </a:rPr>
              <a:t>Araucária</a:t>
            </a:r>
            <a:endParaRPr lang="en-US" dirty="0" smtClean="0"/>
          </a:p>
          <a:p>
            <a:pPr lvl="1"/>
            <a:r>
              <a:rPr lang="en-US" dirty="0" smtClean="0">
                <a:hlinkClick r:id="rId7" action="ppaction://hlinkfile"/>
              </a:rPr>
              <a:t>Cinema para Deficientes</a:t>
            </a:r>
            <a:r>
              <a:rPr lang="en-US" dirty="0" smtClean="0"/>
              <a:t> 2min20</a:t>
            </a:r>
          </a:p>
          <a:p>
            <a:pPr lvl="1"/>
            <a:r>
              <a:rPr lang="en-US" dirty="0" err="1" smtClean="0">
                <a:hlinkClick r:id="rId8" action="ppaction://hlinkfile"/>
              </a:rPr>
              <a:t>Senso</a:t>
            </a:r>
            <a:r>
              <a:rPr lang="en-US" dirty="0" err="1" smtClean="0">
                <a:hlinkClick r:id="rId9" action="ppaction://hlinkfile"/>
              </a:rPr>
              <a:t>r</a:t>
            </a:r>
            <a:r>
              <a:rPr lang="en-US" dirty="0" err="1" smtClean="0">
                <a:hlinkClick r:id="rId8" action="ppaction://hlinkfile"/>
              </a:rPr>
              <a:t>es</a:t>
            </a:r>
            <a:r>
              <a:rPr lang="en-US" dirty="0" smtClean="0">
                <a:hlinkClick r:id="rId8" action="ppaction://hlinkfile"/>
              </a:rPr>
              <a:t> para Deficientes </a:t>
            </a:r>
            <a:r>
              <a:rPr lang="en-US" dirty="0" err="1" smtClean="0">
                <a:hlinkClick r:id="rId8" action="ppaction://hlinkfile"/>
              </a:rPr>
              <a:t>Físicos</a:t>
            </a:r>
            <a:r>
              <a:rPr lang="en-US" dirty="0" smtClean="0">
                <a:hlinkClick r:id="rId8" action="ppaction://hlinkfile"/>
              </a:rPr>
              <a:t> </a:t>
            </a:r>
            <a:r>
              <a:rPr lang="en-US" dirty="0" smtClean="0"/>
              <a:t> 3min40</a:t>
            </a:r>
          </a:p>
          <a:p>
            <a:pPr lvl="1"/>
            <a:r>
              <a:rPr lang="en-US" dirty="0" smtClean="0">
                <a:hlinkClick r:id="rId10"/>
              </a:rPr>
              <a:t>Implantes de </a:t>
            </a:r>
            <a:r>
              <a:rPr lang="en-US" dirty="0" err="1" smtClean="0">
                <a:hlinkClick r:id="rId10"/>
              </a:rPr>
              <a:t>Olhos</a:t>
            </a:r>
            <a:r>
              <a:rPr lang="en-US" dirty="0" smtClean="0"/>
              <a:t> – </a:t>
            </a:r>
            <a:r>
              <a:rPr lang="en-US" dirty="0" err="1" smtClean="0"/>
              <a:t>Reportagem</a:t>
            </a:r>
            <a:r>
              <a:rPr lang="en-US" dirty="0" smtClean="0"/>
              <a:t> </a:t>
            </a:r>
            <a:r>
              <a:rPr lang="en-US" dirty="0" err="1" smtClean="0"/>
              <a:t>Fantástico</a:t>
            </a:r>
            <a:r>
              <a:rPr lang="en-US" dirty="0" smtClean="0"/>
              <a:t> – 3min53</a:t>
            </a:r>
          </a:p>
          <a:p>
            <a:pPr lvl="1"/>
            <a:r>
              <a:rPr lang="en-US" dirty="0" smtClean="0">
                <a:hlinkClick r:id="rId11" action="ppaction://hlinkfile"/>
              </a:rPr>
              <a:t>Mouse Ocular </a:t>
            </a:r>
            <a:r>
              <a:rPr lang="en-US" dirty="0" smtClean="0"/>
              <a:t>- UFPE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Inovações</a:t>
            </a:r>
            <a:r>
              <a:rPr lang="en-US" dirty="0" smtClean="0"/>
              <a:t> </a:t>
            </a:r>
            <a:r>
              <a:rPr lang="en-US" dirty="0" err="1" smtClean="0"/>
              <a:t>Tecnológicas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Problema</a:t>
            </a:r>
            <a:r>
              <a:rPr lang="en-US" dirty="0" smtClean="0">
                <a:hlinkClick r:id="rId2"/>
              </a:rPr>
              <a:t> de </a:t>
            </a:r>
            <a:r>
              <a:rPr lang="en-US" dirty="0" err="1" smtClean="0">
                <a:hlinkClick r:id="rId2"/>
              </a:rPr>
              <a:t>Transporte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para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Deficientes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Visuais</a:t>
            </a:r>
            <a:r>
              <a:rPr lang="en-US" dirty="0" smtClean="0">
                <a:hlinkClick r:id="rId2"/>
              </a:rPr>
              <a:t> </a:t>
            </a:r>
            <a:r>
              <a:rPr lang="en-US" dirty="0" err="1" smtClean="0">
                <a:hlinkClick r:id="rId2"/>
              </a:rPr>
              <a:t>em</a:t>
            </a:r>
            <a:r>
              <a:rPr lang="en-US" dirty="0" smtClean="0">
                <a:hlinkClick r:id="rId2"/>
              </a:rPr>
              <a:t> Fortaleza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Solução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em</a:t>
            </a:r>
            <a:r>
              <a:rPr lang="en-US" dirty="0" smtClean="0">
                <a:hlinkClick r:id="rId3"/>
              </a:rPr>
              <a:t> Londrina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4"/>
              </a:rPr>
              <a:t>Solução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em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Araucária</a:t>
            </a:r>
            <a:r>
              <a:rPr lang="en-US" dirty="0" smtClean="0"/>
              <a:t> - </a:t>
            </a:r>
            <a:r>
              <a:rPr lang="en-US" dirty="0" err="1" smtClean="0">
                <a:hlinkClick r:id="rId4"/>
              </a:rPr>
              <a:t>Localização</a:t>
            </a:r>
            <a:r>
              <a:rPr lang="en-US" dirty="0" smtClean="0">
                <a:hlinkClick r:id="rId4"/>
              </a:rPr>
              <a:t> de </a:t>
            </a:r>
            <a:r>
              <a:rPr lang="en-US" dirty="0" err="1" smtClean="0">
                <a:hlinkClick r:id="rId4"/>
              </a:rPr>
              <a:t>ônibus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em</a:t>
            </a:r>
            <a:r>
              <a:rPr lang="en-US" dirty="0" smtClean="0">
                <a:hlinkClick r:id="rId4"/>
              </a:rPr>
              <a:t> </a:t>
            </a:r>
            <a:r>
              <a:rPr lang="en-US" dirty="0" err="1" smtClean="0">
                <a:hlinkClick r:id="rId4"/>
              </a:rPr>
              <a:t>Araucária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hlinkClick r:id="rId5" action="ppaction://hlinkfile"/>
              </a:rPr>
              <a:t>Solução</a:t>
            </a:r>
            <a:r>
              <a:rPr lang="en-US" dirty="0" smtClean="0">
                <a:hlinkClick r:id="rId5" action="ppaction://hlinkfile"/>
              </a:rPr>
              <a:t> </a:t>
            </a:r>
            <a:r>
              <a:rPr lang="en-US" dirty="0" err="1" smtClean="0">
                <a:hlinkClick r:id="rId5" action="ppaction://hlinkfile"/>
              </a:rPr>
              <a:t>em</a:t>
            </a:r>
            <a:r>
              <a:rPr lang="en-US" dirty="0" smtClean="0">
                <a:hlinkClick r:id="rId5" action="ppaction://hlinkfile"/>
              </a:rPr>
              <a:t> </a:t>
            </a:r>
            <a:r>
              <a:rPr lang="en-US" dirty="0" err="1" smtClean="0">
                <a:hlinkClick r:id="rId5" action="ppaction://hlinkfile"/>
              </a:rPr>
              <a:t>Jaú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b="1" dirty="0" smtClean="0"/>
              <a:t>Operação e Manutenção de Sistemas</a:t>
            </a:r>
            <a:endParaRPr lang="pt-BR" dirty="0" smtClean="0"/>
          </a:p>
          <a:p>
            <a:pPr lvl="0"/>
            <a:r>
              <a:rPr lang="pt-BR" dirty="0" smtClean="0"/>
              <a:t>supervisionar a operação e a manutenção de sistemas;</a:t>
            </a:r>
          </a:p>
          <a:p>
            <a:pPr lvl="0"/>
            <a:r>
              <a:rPr lang="pt-BR" dirty="0" smtClean="0"/>
              <a:t>avaliar criticamente a operação e a manutenção de sistemas;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Habilidades de Comunicação e Interação com outras equipes</a:t>
            </a:r>
            <a:endParaRPr lang="pt-BR" dirty="0" smtClean="0"/>
          </a:p>
          <a:p>
            <a:pPr lvl="0"/>
            <a:r>
              <a:rPr lang="pt-BR" dirty="0" smtClean="0"/>
              <a:t>comunicar-se eficientemente nas formas escrita, oral e gráfica;</a:t>
            </a:r>
          </a:p>
          <a:p>
            <a:pPr lvl="0"/>
            <a:r>
              <a:rPr lang="pt-BR" dirty="0" smtClean="0"/>
              <a:t>atuar em equipes multidisciplinares;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Avaliação Ética, Social e Econômica</a:t>
            </a:r>
            <a:endParaRPr lang="pt-BR" dirty="0" smtClean="0"/>
          </a:p>
          <a:p>
            <a:pPr lvl="0"/>
            <a:r>
              <a:rPr lang="pt-BR" dirty="0" smtClean="0"/>
              <a:t>compreender e aplicar a ética e responsabilidade profissionais;</a:t>
            </a:r>
          </a:p>
          <a:p>
            <a:pPr lvl="0"/>
            <a:r>
              <a:rPr lang="pt-BR" dirty="0" smtClean="0"/>
              <a:t>avaliar o impacto das atividades da engenharia no contexto social e ambiental;</a:t>
            </a:r>
          </a:p>
          <a:p>
            <a:pPr lvl="0"/>
            <a:r>
              <a:rPr lang="pt-BR" dirty="0" smtClean="0"/>
              <a:t>avaliar a viabilidade econômica de projetos de engenharia;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Atualização Profissional</a:t>
            </a:r>
            <a:endParaRPr lang="pt-BR" dirty="0" smtClean="0"/>
          </a:p>
          <a:p>
            <a:pPr lvl="0"/>
            <a:r>
              <a:rPr lang="pt-BR" dirty="0" smtClean="0"/>
              <a:t>assumir a postura de permanente busca de atualização profissional.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Aparelho</a:t>
            </a:r>
            <a:r>
              <a:rPr lang="en-US" dirty="0" smtClean="0"/>
              <a:t> para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Objetos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588224" y="4005064"/>
            <a:ext cx="2555776" cy="285293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TCC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Engenheira</a:t>
            </a:r>
            <a:r>
              <a:rPr lang="en-US" dirty="0" smtClean="0"/>
              <a:t> </a:t>
            </a:r>
            <a:r>
              <a:rPr lang="en-US" dirty="0" err="1" smtClean="0"/>
              <a:t>Fabiane</a:t>
            </a:r>
            <a:r>
              <a:rPr lang="en-US" dirty="0" smtClean="0"/>
              <a:t> </a:t>
            </a:r>
            <a:r>
              <a:rPr lang="en-US" dirty="0" err="1" smtClean="0"/>
              <a:t>Kelle</a:t>
            </a:r>
            <a:r>
              <a:rPr lang="en-US" dirty="0" smtClean="0"/>
              <a:t> de Almeida, de Curitiba-PR.</a:t>
            </a:r>
          </a:p>
          <a:p>
            <a:r>
              <a:rPr lang="en-US" dirty="0" err="1" smtClean="0"/>
              <a:t>Fonte</a:t>
            </a:r>
            <a:r>
              <a:rPr lang="en-US" dirty="0" smtClean="0"/>
              <a:t>: http://g1.globo.com/Noticias/Brasil/0,,MUL1220283-5598,00-ENGENHEIRA+DO+PR+CRIA+APARELHO+QUE+AJUDA+DEFICIENTES+VISUAIS+A+IDENTIFICAR+.html</a:t>
            </a:r>
            <a:endParaRPr lang="pt-BR" dirty="0"/>
          </a:p>
        </p:txBody>
      </p:sp>
      <p:pic>
        <p:nvPicPr>
          <p:cNvPr id="22530" name="Picture 2" descr="Aparelho lê informações de etiquetas coladas em&#10;                roupas e outros objetos (Foto: Divulgação-Assessoria de Impren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680520" cy="312034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23528" y="1268760"/>
            <a:ext cx="698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Quando Manuel Cardoso dos Passos, presidente do Instituto Paranaense de Cegos, terminou de ouvir a explicação de </a:t>
            </a:r>
            <a:r>
              <a:rPr lang="pt-BR" dirty="0" err="1" smtClean="0"/>
              <a:t>Fabiane</a:t>
            </a:r>
            <a:r>
              <a:rPr lang="pt-BR" dirty="0" smtClean="0"/>
              <a:t> sobre o produto, ele era só alegria. “</a:t>
            </a:r>
            <a:r>
              <a:rPr lang="pt-BR" b="1" dirty="0" smtClean="0"/>
              <a:t>Estava pensando esses dias quando inventariam um carro para cegos. E aí me vem uma invenção dessas que vai facilitar nosso cotidiano. Ela tem só 24 anos e conseguiu desenvolver algo assim. Nem eu pensaria nisso</a:t>
            </a:r>
            <a:r>
              <a:rPr lang="pt-BR" dirty="0" smtClean="0"/>
              <a:t>”.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Cinema para </a:t>
            </a:r>
            <a:r>
              <a:rPr lang="en-US" dirty="0" err="1" smtClean="0"/>
              <a:t>Portadores</a:t>
            </a:r>
            <a:r>
              <a:rPr lang="en-US" dirty="0" smtClean="0"/>
              <a:t> de </a:t>
            </a:r>
            <a:r>
              <a:rPr lang="en-US" dirty="0" err="1" smtClean="0"/>
              <a:t>Deficiência</a:t>
            </a:r>
            <a:r>
              <a:rPr lang="en-US" dirty="0" smtClean="0"/>
              <a:t> Visual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67944" y="1340768"/>
            <a:ext cx="8229600" cy="4937760"/>
          </a:xfrm>
        </p:spPr>
        <p:txBody>
          <a:bodyPr/>
          <a:lstStyle/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dirty="0" smtClean="0">
                <a:hlinkClick r:id="rId2" action="ppaction://hlinkfile"/>
              </a:rPr>
              <a:t>Cinema para Deficientes</a:t>
            </a:r>
            <a:r>
              <a:rPr lang="en-US" dirty="0" smtClean="0"/>
              <a:t> 2min20</a:t>
            </a:r>
          </a:p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283968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http://www.curitiba.pr.gov.br/noticias/exibicao-especial-para-pessoas-com-deficiencia-visual/21174</a:t>
            </a:r>
            <a:endParaRPr lang="pt-BR" dirty="0"/>
          </a:p>
        </p:txBody>
      </p:sp>
      <p:pic>
        <p:nvPicPr>
          <p:cNvPr id="36866" name="Picture 2" descr="principal">
            <a:hlinkClick r:id="rId3" tooltip="Exibição especial para pessoas com deficiência visual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96752"/>
            <a:ext cx="3048000" cy="5419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RECURSOS - </a:t>
            </a:r>
            <a:r>
              <a:rPr kumimoji="0" lang="pt-BR" sz="20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SELEÇÃO PÚBLICA DE PROPOSTAS PARA APOIO A PROJETOS DE PESQUISA E DESENVOLVIMENTO DE TECNOLOGIA ASSISTIVA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Data: 19/03/2009</a:t>
            </a:r>
          </a:p>
          <a:p>
            <a:r>
              <a:rPr lang="pt-BR" dirty="0" smtClean="0"/>
              <a:t>Valor da Proposta: de 500 mil a 2 milhões</a:t>
            </a:r>
          </a:p>
          <a:p>
            <a:r>
              <a:rPr lang="pt-BR" dirty="0" smtClean="0"/>
              <a:t>Site: </a:t>
            </a:r>
            <a:r>
              <a:rPr lang="pt-BR" dirty="0" smtClean="0">
                <a:hlinkClick r:id="rId2"/>
              </a:rPr>
              <a:t>http://www.finep.gov.br/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OBJETIVO – Projetos</a:t>
            </a:r>
            <a:r>
              <a:rPr lang="pt-BR" baseline="0" dirty="0" smtClean="0"/>
              <a:t> </a:t>
            </a:r>
            <a:r>
              <a:rPr lang="pt-BR" dirty="0" smtClean="0"/>
              <a:t>de pesquisa e desenvolvimento de tecnologias inovadoras para inclusão social, melhoria da qualidade de vida e da autonomia de pessoas com deficiências, diagnóstico precoce, tratamento, reabilitação e prevenção de deficiências física, auditiva, visual, intelectual e múltipla.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 smtClean="0"/>
              <a:t>Linhas</a:t>
            </a:r>
            <a:r>
              <a:rPr lang="en-US" dirty="0" smtClean="0"/>
              <a:t> </a:t>
            </a:r>
            <a:r>
              <a:rPr lang="en-US" dirty="0" err="1" smtClean="0"/>
              <a:t>Temáticas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1219200"/>
            <a:ext cx="8820472" cy="4937760"/>
          </a:xfrm>
        </p:spPr>
        <p:txBody>
          <a:bodyPr>
            <a:noAutofit/>
          </a:bodyPr>
          <a:lstStyle/>
          <a:p>
            <a:r>
              <a:rPr lang="pt-BR" sz="1600" dirty="0" smtClean="0"/>
              <a:t>1.2.1. Linha Temática 1</a:t>
            </a:r>
          </a:p>
          <a:p>
            <a:r>
              <a:rPr lang="pt-BR" sz="1600" dirty="0" smtClean="0"/>
              <a:t>a) </a:t>
            </a:r>
            <a:r>
              <a:rPr lang="pt-BR" sz="1600" b="1" dirty="0" smtClean="0"/>
              <a:t>Dispositivos para comunicação em Braille ou Libras </a:t>
            </a:r>
            <a:r>
              <a:rPr lang="pt-BR" sz="1600" dirty="0" smtClean="0"/>
              <a:t>(com animação gráfica), para utilização em tempo real, em qualquer mídia.</a:t>
            </a:r>
          </a:p>
          <a:p>
            <a:r>
              <a:rPr lang="pt-BR" sz="1600" dirty="0" smtClean="0"/>
              <a:t>b) </a:t>
            </a:r>
            <a:r>
              <a:rPr lang="pt-BR" sz="1600" b="1" dirty="0" smtClean="0"/>
              <a:t>Aplicativos em Software Livre</a:t>
            </a:r>
            <a:r>
              <a:rPr lang="pt-BR" sz="1600" dirty="0" smtClean="0"/>
              <a:t>. Recursos de acessibilidade para Sistemas Operacionais baseados em software livre.</a:t>
            </a:r>
          </a:p>
          <a:p>
            <a:r>
              <a:rPr lang="pt-BR" sz="1600" dirty="0" smtClean="0"/>
              <a:t>c) </a:t>
            </a:r>
            <a:r>
              <a:rPr lang="pt-BR" sz="1600" b="1" dirty="0" smtClean="0"/>
              <a:t>Método para Leitura orofacial -</a:t>
            </a:r>
            <a:r>
              <a:rPr lang="pt-BR" sz="1600" dirty="0" smtClean="0"/>
              <a:t> Métodos, técnicas e dispositivos que possam ser utilizados com crianças de zero a seis anos com deficiência auditiva/surdez para facilitar o processo de leitura orofacial e a futura aprendizagem escolar.</a:t>
            </a:r>
          </a:p>
          <a:p>
            <a:r>
              <a:rPr lang="pt-BR" sz="1600" dirty="0" smtClean="0"/>
              <a:t>d)</a:t>
            </a:r>
            <a:r>
              <a:rPr lang="pt-BR" sz="1600" b="1" dirty="0" smtClean="0"/>
              <a:t> Ensino </a:t>
            </a:r>
            <a:r>
              <a:rPr lang="pt-BR" sz="1600" b="1" dirty="0" err="1" smtClean="0"/>
              <a:t>bilíngue</a:t>
            </a:r>
            <a:r>
              <a:rPr lang="pt-BR" sz="1600" b="1" dirty="0" smtClean="0"/>
              <a:t> de Português e Matemática.</a:t>
            </a:r>
            <a:r>
              <a:rPr lang="pt-BR" sz="1600" dirty="0" smtClean="0"/>
              <a:t> Métodos, técnicas e dispositivos para ensino </a:t>
            </a:r>
            <a:r>
              <a:rPr lang="pt-BR" sz="1600" dirty="0" err="1" smtClean="0"/>
              <a:t>bilíngue</a:t>
            </a:r>
            <a:r>
              <a:rPr lang="pt-BR" sz="1600" dirty="0" smtClean="0"/>
              <a:t> </a:t>
            </a:r>
            <a:r>
              <a:rPr lang="pt-BR" sz="1600" dirty="0" err="1" smtClean="0"/>
              <a:t>Libras-Português</a:t>
            </a:r>
            <a:r>
              <a:rPr lang="pt-BR" sz="1600" dirty="0" smtClean="0"/>
              <a:t> e Libras- Matemática.</a:t>
            </a:r>
          </a:p>
          <a:p>
            <a:r>
              <a:rPr lang="pt-BR" sz="1600" dirty="0" smtClean="0"/>
              <a:t>e) </a:t>
            </a:r>
            <a:r>
              <a:rPr lang="pt-BR" sz="1600" b="1" dirty="0" smtClean="0"/>
              <a:t>Equipamentos</a:t>
            </a:r>
            <a:r>
              <a:rPr lang="pt-BR" sz="1600" dirty="0" smtClean="0"/>
              <a:t> e dispositivos que facilitem a comunicação de pessoas com </a:t>
            </a:r>
            <a:r>
              <a:rPr lang="pt-BR" sz="1600" b="1" dirty="0" err="1" smtClean="0"/>
              <a:t>surdocegueira</a:t>
            </a:r>
            <a:r>
              <a:rPr lang="pt-BR" sz="1600" dirty="0" smtClean="0"/>
              <a:t>.</a:t>
            </a:r>
          </a:p>
          <a:p>
            <a:r>
              <a:rPr lang="pt-BR" sz="1600" dirty="0" smtClean="0"/>
              <a:t>f) Métodos, técnicas e dispositivos que favoreçam a utilização das TIC por pessoas com comprometimentos na comunicação oral e/ou motora.</a:t>
            </a:r>
          </a:p>
          <a:p>
            <a:endParaRPr lang="pt-BR" sz="1600" dirty="0" smtClean="0"/>
          </a:p>
          <a:p>
            <a:r>
              <a:rPr lang="pt-BR" sz="1600" dirty="0" smtClean="0"/>
              <a:t>1.2.2. Linha Temática 2</a:t>
            </a:r>
          </a:p>
          <a:p>
            <a:r>
              <a:rPr lang="pt-BR" sz="1600" dirty="0" smtClean="0"/>
              <a:t>a) Equipamentos e métodos para teste e </a:t>
            </a:r>
            <a:r>
              <a:rPr lang="pt-BR" sz="1600" b="1" dirty="0" smtClean="0"/>
              <a:t>diagnóstico precoce de deficiências auditiva e visual</a:t>
            </a:r>
            <a:r>
              <a:rPr lang="pt-BR" sz="1600" dirty="0" smtClean="0"/>
              <a:t>.</a:t>
            </a:r>
          </a:p>
          <a:p>
            <a:r>
              <a:rPr lang="pt-BR" sz="1600" dirty="0" smtClean="0"/>
              <a:t>b) Equipamentos, métodos e técnicas para reabilitação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 </a:t>
            </a:r>
            <a:r>
              <a:rPr lang="en-US" dirty="0" err="1" smtClean="0"/>
              <a:t>Cérebro-Computador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http://www.wadsworth.org/bci/index.html</a:t>
            </a:r>
            <a:r>
              <a:rPr lang="pt-BR" dirty="0" smtClean="0"/>
              <a:t> . Vídeo em </a:t>
            </a:r>
            <a:r>
              <a:rPr lang="pt-BR" dirty="0" smtClean="0">
                <a:hlinkClick r:id="rId3"/>
              </a:rPr>
              <a:t>http://www.wadsworth.org/bci/flash_video.html</a:t>
            </a:r>
            <a:r>
              <a:rPr lang="pt-BR" dirty="0" smtClean="0"/>
              <a:t> </a:t>
            </a:r>
          </a:p>
          <a:p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artigo</a:t>
            </a:r>
            <a:r>
              <a:rPr lang="en-US" dirty="0" smtClean="0"/>
              <a:t> </a:t>
            </a:r>
            <a:r>
              <a:rPr lang="en-US" dirty="0" err="1" smtClean="0">
                <a:hlinkClick r:id="rId4" action="ppaction://hlinkfile"/>
              </a:rPr>
              <a:t>aqui</a:t>
            </a:r>
            <a:r>
              <a:rPr lang="en-US" dirty="0" smtClean="0"/>
              <a:t> </a:t>
            </a:r>
            <a:endParaRPr lang="pt-BR" dirty="0"/>
          </a:p>
        </p:txBody>
      </p:sp>
      <p:pic>
        <p:nvPicPr>
          <p:cNvPr id="62466" name="Picture 2" descr="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492896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ArtigBrain</a:t>
            </a:r>
            <a:r>
              <a:rPr lang="en-US" dirty="0" smtClean="0"/>
              <a:t> Communication Foundation </a:t>
            </a:r>
            <a:r>
              <a:rPr lang="en-US" dirty="0" smtClean="0">
                <a:hlinkClick r:id="rId2"/>
              </a:rPr>
              <a:t>http://www.braincommunication.org/</a:t>
            </a:r>
            <a:r>
              <a:rPr lang="en-US" dirty="0" smtClean="0"/>
              <a:t> </a:t>
            </a:r>
          </a:p>
          <a:p>
            <a:r>
              <a:rPr lang="en-US" dirty="0" smtClean="0"/>
              <a:t>o: </a:t>
            </a:r>
            <a:r>
              <a:rPr lang="en-US" dirty="0" smtClean="0">
                <a:hlinkClick r:id="rId3"/>
              </a:rPr>
              <a:t>http://www.braincommunication.org/pdf/BCI_Chap_Rehab_book.pdf</a:t>
            </a:r>
            <a:r>
              <a:rPr lang="en-US" dirty="0" smtClean="0"/>
              <a:t> </a:t>
            </a:r>
            <a:endParaRPr lang="pt-BR" dirty="0"/>
          </a:p>
        </p:txBody>
      </p:sp>
      <p:pic>
        <p:nvPicPr>
          <p:cNvPr id="61442" name="Picture 2" descr="http://www.braincommunication.org/images/image-home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429000"/>
            <a:ext cx="4749132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BCI2000 – Interface </a:t>
            </a:r>
            <a:r>
              <a:rPr lang="en-US" dirty="0" err="1" smtClean="0"/>
              <a:t>Padrão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www.bci2000.org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Startup do Chile cria sistema de impressão 3D para </a:t>
            </a:r>
            <a:r>
              <a:rPr lang="pt-BR" dirty="0" smtClean="0"/>
              <a:t>imaginação</a:t>
            </a:r>
          </a:p>
          <a:p>
            <a:r>
              <a:rPr lang="pt-BR" dirty="0"/>
              <a:t>Fonte: </a:t>
            </a:r>
            <a:r>
              <a:rPr lang="pt-BR" dirty="0">
                <a:hlinkClick r:id="rId3"/>
              </a:rPr>
              <a:t>http://</a:t>
            </a:r>
            <a:r>
              <a:rPr lang="pt-BR" dirty="0" smtClean="0">
                <a:hlinkClick r:id="rId3"/>
              </a:rPr>
              <a:t>pme.estadao.com.br/noticias/noticias,startup-do-chile-cria-sistema-de-impressao-3d-para-imaginacao,3163,0.htm</a:t>
            </a:r>
            <a:r>
              <a:rPr lang="pt-BR" dirty="0" smtClean="0"/>
              <a:t> </a:t>
            </a:r>
            <a:endParaRPr lang="pt-BR" dirty="0"/>
          </a:p>
          <a:p>
            <a:r>
              <a:rPr lang="pt-BR" dirty="0" err="1" smtClean="0"/>
              <a:t>Thinker</a:t>
            </a:r>
            <a:r>
              <a:rPr lang="pt-BR" dirty="0" smtClean="0"/>
              <a:t> </a:t>
            </a:r>
            <a:r>
              <a:rPr lang="pt-BR" dirty="0" err="1" smtClean="0"/>
              <a:t>Thing</a:t>
            </a:r>
            <a:r>
              <a:rPr lang="pt-BR" dirty="0" smtClean="0"/>
              <a:t> – Interface intuitiva da mente</a:t>
            </a:r>
            <a:endParaRPr lang="pt-BR" dirty="0"/>
          </a:p>
        </p:txBody>
      </p:sp>
      <p:pic>
        <p:nvPicPr>
          <p:cNvPr id="27650" name="Picture 2" descr="Reprodução 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8275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23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Atividade</a:t>
            </a:r>
            <a:r>
              <a:rPr lang="en-US" dirty="0" smtClean="0"/>
              <a:t>: </a:t>
            </a:r>
            <a:r>
              <a:rPr lang="en-US" dirty="0" err="1" smtClean="0"/>
              <a:t>Geração</a:t>
            </a:r>
            <a:r>
              <a:rPr lang="en-US" dirty="0" smtClean="0"/>
              <a:t> de </a:t>
            </a:r>
            <a:r>
              <a:rPr lang="en-US" dirty="0" err="1" smtClean="0"/>
              <a:t>Alternativas</a:t>
            </a:r>
            <a:r>
              <a:rPr lang="en-US" dirty="0" smtClean="0"/>
              <a:t> para </a:t>
            </a:r>
            <a:r>
              <a:rPr lang="en-US" dirty="0" err="1" smtClean="0"/>
              <a:t>Orientação</a:t>
            </a:r>
            <a:r>
              <a:rPr lang="en-US" dirty="0" smtClean="0"/>
              <a:t> </a:t>
            </a:r>
            <a:r>
              <a:rPr lang="en-US" dirty="0" err="1" smtClean="0"/>
              <a:t>Espacial</a:t>
            </a:r>
            <a:r>
              <a:rPr lang="en-US" dirty="0" smtClean="0"/>
              <a:t> de </a:t>
            </a:r>
            <a:r>
              <a:rPr lang="en-US" dirty="0" err="1" smtClean="0"/>
              <a:t>Cegos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Dividir</a:t>
            </a:r>
            <a:r>
              <a:rPr lang="en-US" dirty="0" smtClean="0"/>
              <a:t>-se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Grupos</a:t>
            </a:r>
            <a:endParaRPr lang="en-US" dirty="0" smtClean="0"/>
          </a:p>
          <a:p>
            <a:r>
              <a:rPr lang="en-US" dirty="0" err="1" smtClean="0"/>
              <a:t>Relacionar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r>
              <a:rPr lang="en-US" dirty="0" smtClean="0"/>
              <a:t> </a:t>
            </a:r>
            <a:r>
              <a:rPr lang="en-US" dirty="0" err="1" smtClean="0"/>
              <a:t>existentes</a:t>
            </a:r>
            <a:r>
              <a:rPr lang="en-US" dirty="0" smtClean="0"/>
              <a:t> para </a:t>
            </a:r>
            <a:r>
              <a:rPr lang="en-US" dirty="0" err="1" smtClean="0"/>
              <a:t>orientação</a:t>
            </a:r>
            <a:r>
              <a:rPr lang="en-US" dirty="0" smtClean="0"/>
              <a:t> </a:t>
            </a:r>
            <a:r>
              <a:rPr lang="en-US" dirty="0" err="1" smtClean="0"/>
              <a:t>espacial</a:t>
            </a:r>
            <a:endParaRPr lang="en-US" dirty="0" smtClean="0"/>
          </a:p>
          <a:p>
            <a:r>
              <a:rPr lang="en-US" dirty="0" err="1" smtClean="0"/>
              <a:t>Conceituação</a:t>
            </a:r>
            <a:r>
              <a:rPr lang="en-US" dirty="0" smtClean="0"/>
              <a:t> </a:t>
            </a:r>
            <a:r>
              <a:rPr lang="en-US" dirty="0" err="1" smtClean="0"/>
              <a:t>Geral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Proposta</a:t>
            </a:r>
            <a:endParaRPr lang="en-US" dirty="0" smtClean="0"/>
          </a:p>
          <a:p>
            <a:pPr lvl="1"/>
            <a:r>
              <a:rPr lang="en-US" dirty="0" err="1" smtClean="0"/>
              <a:t>Público</a:t>
            </a:r>
            <a:r>
              <a:rPr lang="en-US" dirty="0" smtClean="0"/>
              <a:t> </a:t>
            </a:r>
            <a:r>
              <a:rPr lang="en-US" dirty="0" err="1" smtClean="0"/>
              <a:t>Alvo</a:t>
            </a:r>
            <a:endParaRPr lang="en-US" dirty="0" smtClean="0"/>
          </a:p>
          <a:p>
            <a:pPr lvl="1"/>
            <a:r>
              <a:rPr lang="en-US" dirty="0" smtClean="0"/>
              <a:t>Local de </a:t>
            </a:r>
            <a:r>
              <a:rPr lang="en-US" dirty="0" err="1" smtClean="0"/>
              <a:t>Uso</a:t>
            </a:r>
            <a:endParaRPr lang="en-US" dirty="0" smtClean="0"/>
          </a:p>
          <a:p>
            <a:pPr lvl="1"/>
            <a:r>
              <a:rPr lang="en-US" dirty="0" err="1" smtClean="0"/>
              <a:t>Justificativa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Proposta</a:t>
            </a:r>
            <a:endParaRPr lang="en-US" dirty="0" smtClean="0"/>
          </a:p>
          <a:p>
            <a:r>
              <a:rPr lang="en-US" dirty="0" err="1" smtClean="0"/>
              <a:t>Geração</a:t>
            </a:r>
            <a:r>
              <a:rPr lang="en-US" dirty="0" smtClean="0"/>
              <a:t> de </a:t>
            </a:r>
            <a:r>
              <a:rPr lang="en-US" dirty="0" err="1" smtClean="0"/>
              <a:t>Alternativas</a:t>
            </a:r>
            <a:endParaRPr lang="en-US" dirty="0" smtClean="0"/>
          </a:p>
          <a:p>
            <a:r>
              <a:rPr lang="en-US" dirty="0" err="1" smtClean="0"/>
              <a:t>Seleção</a:t>
            </a:r>
            <a:r>
              <a:rPr lang="en-US" dirty="0" smtClean="0"/>
              <a:t> de </a:t>
            </a:r>
            <a:r>
              <a:rPr lang="en-US" dirty="0" err="1" smtClean="0"/>
              <a:t>Alternativa</a:t>
            </a:r>
            <a:endParaRPr lang="en-US" dirty="0" smtClean="0"/>
          </a:p>
          <a:p>
            <a:r>
              <a:rPr lang="en-US" dirty="0" err="1" smtClean="0"/>
              <a:t>Conceituação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Proposta</a:t>
            </a:r>
            <a:r>
              <a:rPr lang="en-US" dirty="0" smtClean="0"/>
              <a:t> (5W2Hs)</a:t>
            </a:r>
          </a:p>
          <a:p>
            <a:pPr lvl="1"/>
            <a:r>
              <a:rPr lang="en-US" dirty="0" smtClean="0"/>
              <a:t>O </a:t>
            </a:r>
            <a:r>
              <a:rPr lang="en-US" dirty="0" err="1" smtClean="0"/>
              <a:t>quê</a:t>
            </a:r>
            <a:r>
              <a:rPr lang="en-US" dirty="0" smtClean="0"/>
              <a:t>? – O </a:t>
            </a:r>
            <a:r>
              <a:rPr lang="en-US" dirty="0" err="1" smtClean="0"/>
              <a:t>que</a:t>
            </a:r>
            <a:r>
              <a:rPr lang="en-US" dirty="0" smtClean="0"/>
              <a:t> é?</a:t>
            </a:r>
          </a:p>
          <a:p>
            <a:pPr lvl="1"/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? – </a:t>
            </a:r>
            <a:r>
              <a:rPr lang="en-US" dirty="0" err="1" smtClean="0"/>
              <a:t>Qual</a:t>
            </a:r>
            <a:r>
              <a:rPr lang="en-US" dirty="0" smtClean="0"/>
              <a:t> é a </a:t>
            </a:r>
            <a:r>
              <a:rPr lang="en-US" dirty="0" err="1" smtClean="0"/>
              <a:t>justificativa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Para </a:t>
            </a:r>
            <a:r>
              <a:rPr lang="en-US" dirty="0" err="1" smtClean="0"/>
              <a:t>quem</a:t>
            </a:r>
            <a:r>
              <a:rPr lang="en-US" dirty="0" smtClean="0"/>
              <a:t>? – </a:t>
            </a:r>
            <a:r>
              <a:rPr lang="en-US" dirty="0" err="1" smtClean="0"/>
              <a:t>Quem</a:t>
            </a:r>
            <a:r>
              <a:rPr lang="en-US" dirty="0" smtClean="0"/>
              <a:t> é o </a:t>
            </a:r>
            <a:r>
              <a:rPr lang="en-US" dirty="0" err="1" smtClean="0"/>
              <a:t>usuário</a:t>
            </a:r>
            <a:r>
              <a:rPr lang="en-US" dirty="0" smtClean="0"/>
              <a:t>? </a:t>
            </a:r>
            <a:r>
              <a:rPr lang="en-US" dirty="0" err="1" smtClean="0"/>
              <a:t>Qual</a:t>
            </a:r>
            <a:r>
              <a:rPr lang="en-US" dirty="0" smtClean="0"/>
              <a:t> é a </a:t>
            </a:r>
            <a:r>
              <a:rPr lang="en-US" dirty="0" err="1" smtClean="0"/>
              <a:t>faixa</a:t>
            </a:r>
            <a:r>
              <a:rPr lang="en-US" dirty="0" smtClean="0"/>
              <a:t> </a:t>
            </a:r>
            <a:r>
              <a:rPr lang="en-US" dirty="0" err="1" smtClean="0"/>
              <a:t>etária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Quando</a:t>
            </a:r>
            <a:r>
              <a:rPr lang="en-US" dirty="0" smtClean="0"/>
              <a:t>? –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situações</a:t>
            </a:r>
            <a:r>
              <a:rPr lang="en-US" dirty="0" smtClean="0"/>
              <a:t> </a:t>
            </a:r>
            <a:r>
              <a:rPr lang="en-US" dirty="0" err="1" smtClean="0"/>
              <a:t>utiliza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Onde</a:t>
            </a:r>
            <a:r>
              <a:rPr lang="en-US" dirty="0" smtClean="0"/>
              <a:t>? – </a:t>
            </a:r>
            <a:r>
              <a:rPr lang="en-US" dirty="0" err="1" smtClean="0"/>
              <a:t>Qual</a:t>
            </a:r>
            <a:r>
              <a:rPr lang="en-US" dirty="0" smtClean="0"/>
              <a:t> o local de </a:t>
            </a:r>
            <a:r>
              <a:rPr lang="en-US" dirty="0" err="1" smtClean="0"/>
              <a:t>uso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Como? – </a:t>
            </a:r>
            <a:r>
              <a:rPr lang="en-US" dirty="0" err="1" smtClean="0"/>
              <a:t>Quais</a:t>
            </a:r>
            <a:r>
              <a:rPr lang="en-US" dirty="0" smtClean="0"/>
              <a:t> as </a:t>
            </a:r>
            <a:r>
              <a:rPr lang="en-US" dirty="0" err="1" smtClean="0"/>
              <a:t>tecnologias</a:t>
            </a:r>
            <a:r>
              <a:rPr lang="en-US" dirty="0" smtClean="0"/>
              <a:t> </a:t>
            </a:r>
            <a:r>
              <a:rPr lang="en-US" dirty="0" err="1" smtClean="0"/>
              <a:t>envolvidas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Custa</a:t>
            </a:r>
            <a:r>
              <a:rPr lang="en-US" dirty="0" smtClean="0"/>
              <a:t>? – </a:t>
            </a:r>
            <a:r>
              <a:rPr lang="en-US" dirty="0" err="1" smtClean="0"/>
              <a:t>Qual</a:t>
            </a:r>
            <a:r>
              <a:rPr lang="en-US" dirty="0" smtClean="0"/>
              <a:t> o </a:t>
            </a:r>
            <a:r>
              <a:rPr lang="en-US" dirty="0" err="1" smtClean="0"/>
              <a:t>custo</a:t>
            </a:r>
            <a:r>
              <a:rPr lang="en-US" dirty="0" smtClean="0"/>
              <a:t>? Como </a:t>
            </a:r>
            <a:r>
              <a:rPr lang="en-US" dirty="0" err="1" smtClean="0"/>
              <a:t>pode</a:t>
            </a:r>
            <a:r>
              <a:rPr lang="en-US" dirty="0" smtClean="0"/>
              <a:t> ser </a:t>
            </a:r>
            <a:r>
              <a:rPr lang="en-US" dirty="0" err="1" smtClean="0"/>
              <a:t>pago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Apresentar</a:t>
            </a:r>
            <a:r>
              <a:rPr lang="en-US" dirty="0" smtClean="0"/>
              <a:t> </a:t>
            </a:r>
            <a:r>
              <a:rPr lang="en-US" dirty="0" err="1" smtClean="0"/>
              <a:t>Alternativas</a:t>
            </a:r>
            <a:r>
              <a:rPr lang="en-US" dirty="0" smtClean="0"/>
              <a:t> </a:t>
            </a:r>
            <a:r>
              <a:rPr lang="en-US" dirty="0" err="1" smtClean="0"/>
              <a:t>Propor</a:t>
            </a:r>
            <a:r>
              <a:rPr lang="en-US" dirty="0" smtClean="0"/>
              <a:t> </a:t>
            </a:r>
            <a:r>
              <a:rPr lang="en-US" dirty="0" err="1" smtClean="0"/>
              <a:t>solução</a:t>
            </a:r>
            <a:r>
              <a:rPr lang="en-US" dirty="0" smtClean="0"/>
              <a:t> para a </a:t>
            </a:r>
            <a:r>
              <a:rPr lang="en-US" dirty="0" err="1" smtClean="0"/>
              <a:t>locomoção</a:t>
            </a:r>
            <a:r>
              <a:rPr lang="en-US" dirty="0" smtClean="0"/>
              <a:t> de </a:t>
            </a:r>
            <a:r>
              <a:rPr lang="en-US" dirty="0" err="1" smtClean="0"/>
              <a:t>deficientes</a:t>
            </a:r>
            <a:r>
              <a:rPr lang="en-US" dirty="0" smtClean="0"/>
              <a:t> </a:t>
            </a:r>
            <a:r>
              <a:rPr lang="en-US" dirty="0" err="1" smtClean="0"/>
              <a:t>visuais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Tecnologias</a:t>
            </a:r>
            <a:r>
              <a:rPr lang="en-US" dirty="0" smtClean="0"/>
              <a:t> de </a:t>
            </a:r>
            <a:r>
              <a:rPr lang="en-US" dirty="0" err="1" smtClean="0"/>
              <a:t>Acessibilidade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29600" cy="4937760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Vídeos</a:t>
            </a:r>
            <a:r>
              <a:rPr lang="en-US" sz="1400" dirty="0" smtClean="0"/>
              <a:t> </a:t>
            </a:r>
            <a:r>
              <a:rPr lang="en-US" sz="1400" dirty="0" err="1" smtClean="0"/>
              <a:t>Gerais</a:t>
            </a:r>
            <a:r>
              <a:rPr lang="en-US" sz="1400" dirty="0" smtClean="0"/>
              <a:t>: </a:t>
            </a:r>
          </a:p>
          <a:p>
            <a:pPr lvl="1"/>
            <a:r>
              <a:rPr lang="en-US" sz="1200" dirty="0" err="1" smtClean="0">
                <a:hlinkClick r:id="rId2" action="ppaction://hlinkfile"/>
              </a:rPr>
              <a:t>Tecnologias</a:t>
            </a:r>
            <a:r>
              <a:rPr lang="en-US" sz="1200" dirty="0" smtClean="0">
                <a:hlinkClick r:id="rId2" action="ppaction://hlinkfile"/>
              </a:rPr>
              <a:t>: </a:t>
            </a:r>
            <a:r>
              <a:rPr lang="en-US" sz="1200" dirty="0" err="1" smtClean="0">
                <a:hlinkClick r:id="rId2" action="ppaction://hlinkfile"/>
              </a:rPr>
              <a:t>Telefone</a:t>
            </a:r>
            <a:r>
              <a:rPr lang="en-US" sz="1200" dirty="0" smtClean="0">
                <a:hlinkClick r:id="rId2" action="ppaction://hlinkfile"/>
              </a:rPr>
              <a:t> para Surdos; Localizador para Deficientes </a:t>
            </a:r>
            <a:r>
              <a:rPr lang="en-US" sz="1200" dirty="0" err="1" smtClean="0">
                <a:hlinkClick r:id="rId2" action="ppaction://hlinkfile"/>
              </a:rPr>
              <a:t>Visuais</a:t>
            </a:r>
            <a:r>
              <a:rPr lang="en-US" sz="1200" dirty="0" smtClean="0">
                <a:hlinkClick r:id="rId2" action="ppaction://hlinkfile"/>
              </a:rPr>
              <a:t> e </a:t>
            </a:r>
            <a:r>
              <a:rPr lang="en-US" sz="1200" dirty="0" err="1" smtClean="0">
                <a:hlinkClick r:id="rId2" action="ppaction://hlinkfile"/>
              </a:rPr>
              <a:t>Roupa</a:t>
            </a:r>
            <a:r>
              <a:rPr lang="en-US" sz="1200" dirty="0" smtClean="0">
                <a:hlinkClick r:id="rId2" action="ppaction://hlinkfile"/>
              </a:rPr>
              <a:t> para </a:t>
            </a:r>
            <a:r>
              <a:rPr lang="en-US" sz="1200" dirty="0" err="1" smtClean="0">
                <a:hlinkClick r:id="rId2" action="ppaction://hlinkfile"/>
              </a:rPr>
              <a:t>Cadeirantes</a:t>
            </a:r>
            <a:r>
              <a:rPr lang="en-US" sz="1200" dirty="0" smtClean="0"/>
              <a:t> 10 min</a:t>
            </a:r>
          </a:p>
          <a:p>
            <a:pPr lvl="1"/>
            <a:r>
              <a:rPr lang="en-US" sz="1200" dirty="0" smtClean="0">
                <a:hlinkClick r:id="rId3" action="ppaction://hlinkfile"/>
              </a:rPr>
              <a:t>Reportagem Deficientes Físicos </a:t>
            </a:r>
            <a:r>
              <a:rPr lang="en-US" sz="1200" dirty="0" smtClean="0"/>
              <a:t>1a parte 14 min</a:t>
            </a:r>
          </a:p>
          <a:p>
            <a:pPr lvl="1"/>
            <a:r>
              <a:rPr lang="en-US" sz="1200" dirty="0" smtClean="0">
                <a:hlinkClick r:id="rId4" action="ppaction://hlinkfile"/>
              </a:rPr>
              <a:t>Reportagem Deficientes Físicos </a:t>
            </a:r>
            <a:r>
              <a:rPr lang="en-US" sz="1200" dirty="0" smtClean="0"/>
              <a:t>2a parte 11 min</a:t>
            </a:r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</a:t>
            </a:r>
            <a:r>
              <a:rPr lang="en-US" sz="1400" dirty="0" err="1" smtClean="0"/>
              <a:t>Auditiva</a:t>
            </a:r>
            <a:endParaRPr lang="en-US" sz="1400" dirty="0" smtClean="0"/>
          </a:p>
          <a:p>
            <a:pPr lvl="1"/>
            <a:r>
              <a:rPr lang="en-US" sz="1100" dirty="0" smtClean="0">
                <a:hlinkClick r:id="rId5" action="ppaction://hlinkfile"/>
              </a:rPr>
              <a:t>Casa Adaptada </a:t>
            </a:r>
            <a:endParaRPr lang="en-US" sz="1100" dirty="0" smtClean="0"/>
          </a:p>
          <a:p>
            <a:pPr lvl="1"/>
            <a:r>
              <a:rPr lang="en-US" sz="1200" dirty="0" err="1" smtClean="0">
                <a:hlinkClick r:id="rId6" action="ppaction://hlinkfile"/>
              </a:rPr>
              <a:t>Rádio</a:t>
            </a:r>
            <a:r>
              <a:rPr lang="en-US" sz="1200" dirty="0" smtClean="0">
                <a:hlinkClick r:id="rId6" action="ppaction://hlinkfile"/>
              </a:rPr>
              <a:t> para Surdos</a:t>
            </a:r>
            <a:r>
              <a:rPr lang="en-US" sz="1200" dirty="0" smtClean="0"/>
              <a:t> – CBN</a:t>
            </a:r>
          </a:p>
          <a:p>
            <a:pPr lvl="1"/>
            <a:r>
              <a:rPr lang="en-US" sz="1200" dirty="0" smtClean="0">
                <a:hlinkClick r:id="rId7" action="ppaction://hlinkfile"/>
              </a:rPr>
              <a:t>Software Bilingue</a:t>
            </a:r>
            <a:endParaRPr lang="en-US" sz="1200" dirty="0" smtClean="0"/>
          </a:p>
          <a:p>
            <a:pPr lvl="1"/>
            <a:r>
              <a:rPr lang="en-US" sz="1200" dirty="0" err="1" smtClean="0">
                <a:hlinkClick r:id="rId8" action="ppaction://hlinkfile"/>
              </a:rPr>
              <a:t>Aparelho</a:t>
            </a:r>
            <a:r>
              <a:rPr lang="en-US" sz="1200" dirty="0" smtClean="0">
                <a:hlinkClick r:id="rId8" action="ppaction://hlinkfile"/>
              </a:rPr>
              <a:t> d</a:t>
            </a:r>
            <a:r>
              <a:rPr lang="en-US" sz="1200" dirty="0" smtClean="0">
                <a:hlinkClick r:id="rId9" action="ppaction://hlinkfile"/>
              </a:rPr>
              <a:t>e </a:t>
            </a:r>
            <a:r>
              <a:rPr lang="en-US" sz="1200" dirty="0" smtClean="0">
                <a:hlinkClick r:id="rId8" action="ppaction://hlinkfile"/>
              </a:rPr>
              <a:t>Surdez </a:t>
            </a:r>
            <a:r>
              <a:rPr lang="en-US" sz="1200" dirty="0" err="1" smtClean="0">
                <a:hlinkClick r:id="rId8" action="ppaction://hlinkfile"/>
              </a:rPr>
              <a:t>Implantado</a:t>
            </a:r>
            <a:endParaRPr lang="en-US" sz="1200" dirty="0" smtClean="0"/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de </a:t>
            </a:r>
            <a:r>
              <a:rPr lang="en-US" sz="1400" dirty="0" err="1" smtClean="0"/>
              <a:t>Locomoção</a:t>
            </a:r>
            <a:endParaRPr lang="en-US" sz="1400" dirty="0" smtClean="0"/>
          </a:p>
          <a:p>
            <a:pPr lvl="1"/>
            <a:r>
              <a:rPr lang="en-US" sz="1200" dirty="0" err="1" smtClean="0">
                <a:hlinkClick r:id="rId10" action="ppaction://hlinkfile"/>
              </a:rPr>
              <a:t>Vídeo</a:t>
            </a:r>
            <a:r>
              <a:rPr lang="en-US" sz="1200" dirty="0" smtClean="0">
                <a:hlinkClick r:id="rId10" action="ppaction://hlinkfile"/>
              </a:rPr>
              <a:t> Biosmart</a:t>
            </a:r>
            <a:endParaRPr lang="en-US" sz="1200" dirty="0" smtClean="0">
              <a:hlinkClick r:id="rId11" action="ppaction://hlinkfile"/>
            </a:endParaRPr>
          </a:p>
          <a:p>
            <a:pPr lvl="1"/>
            <a:r>
              <a:rPr lang="en-US" sz="1200" dirty="0" err="1" smtClean="0">
                <a:hlinkClick r:id="rId11" action="ppaction://hlinkfile"/>
              </a:rPr>
              <a:t>Cadeira</a:t>
            </a:r>
            <a:r>
              <a:rPr lang="en-US" sz="1200" dirty="0" smtClean="0">
                <a:hlinkClick r:id="rId11" action="ppaction://hlinkfile"/>
              </a:rPr>
              <a:t> Segway</a:t>
            </a:r>
            <a:endParaRPr lang="en-US" sz="1200" dirty="0" smtClean="0"/>
          </a:p>
          <a:p>
            <a:pPr lvl="1"/>
            <a:r>
              <a:rPr lang="en-US" sz="1200" dirty="0" smtClean="0">
                <a:hlinkClick r:id="rId12" action="ppaction://hlinkfile"/>
              </a:rPr>
              <a:t>Exoesqueleto Rewalk</a:t>
            </a:r>
            <a:r>
              <a:rPr lang="en-US" sz="1200" dirty="0" smtClean="0"/>
              <a:t> 3min26</a:t>
            </a:r>
          </a:p>
          <a:p>
            <a:pPr lvl="1"/>
            <a:r>
              <a:rPr lang="en-US" sz="1200" dirty="0" smtClean="0">
                <a:hlinkClick r:id="rId13" action="ppaction://hlinkfile"/>
              </a:rPr>
              <a:t> </a:t>
            </a:r>
            <a:r>
              <a:rPr lang="en-US" sz="1200" dirty="0" err="1" smtClean="0">
                <a:hlinkClick r:id="rId13" action="ppaction://hlinkfile"/>
              </a:rPr>
              <a:t>Cadeira</a:t>
            </a:r>
            <a:r>
              <a:rPr lang="en-US" sz="1200" dirty="0" smtClean="0">
                <a:hlinkClick r:id="rId13" action="ppaction://hlinkfile"/>
              </a:rPr>
              <a:t> Autônoma</a:t>
            </a:r>
            <a:r>
              <a:rPr lang="en-US" sz="1200" dirty="0" smtClean="0"/>
              <a:t> 2min10</a:t>
            </a:r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Visual</a:t>
            </a:r>
          </a:p>
          <a:p>
            <a:pPr lvl="1"/>
            <a:r>
              <a:rPr lang="en-US" sz="1200" dirty="0" err="1" smtClean="0">
                <a:hlinkClick r:id="rId14" action="ppaction://hlinkfile"/>
              </a:rPr>
              <a:t>Boné</a:t>
            </a:r>
            <a:r>
              <a:rPr lang="en-US" sz="1200" dirty="0" smtClean="0">
                <a:hlinkClick r:id="rId14" action="ppaction://hlinkfile"/>
              </a:rPr>
              <a:t> para De</a:t>
            </a:r>
            <a:r>
              <a:rPr lang="en-US" sz="1200" dirty="0" smtClean="0">
                <a:hlinkClick r:id="rId15" action="ppaction://hlinkfile"/>
              </a:rPr>
              <a:t>f</a:t>
            </a:r>
            <a:r>
              <a:rPr lang="en-US" sz="1200" dirty="0" smtClean="0">
                <a:hlinkClick r:id="rId14" action="ppaction://hlinkfile"/>
              </a:rPr>
              <a:t>icientes </a:t>
            </a:r>
            <a:r>
              <a:rPr lang="en-US" sz="1200" dirty="0" err="1" smtClean="0">
                <a:hlinkClick r:id="rId14" action="ppaction://hlinkfile"/>
              </a:rPr>
              <a:t>visuais</a:t>
            </a:r>
            <a:r>
              <a:rPr lang="en-US" sz="1200" dirty="0" smtClean="0">
                <a:hlinkClick r:id="rId14" action="ppaction://hlinkfile"/>
              </a:rPr>
              <a:t>; Detector de </a:t>
            </a:r>
            <a:r>
              <a:rPr lang="en-US" sz="1200" dirty="0" err="1" smtClean="0">
                <a:hlinkClick r:id="rId14" action="ppaction://hlinkfile"/>
              </a:rPr>
              <a:t>Ônibus</a:t>
            </a:r>
            <a:r>
              <a:rPr lang="en-US" sz="1200" dirty="0" smtClean="0">
                <a:hlinkClick r:id="rId14" action="ppaction://hlinkfile"/>
              </a:rPr>
              <a:t>; e Detector de </a:t>
            </a:r>
            <a:r>
              <a:rPr lang="en-US" sz="1200" dirty="0" err="1" smtClean="0">
                <a:hlinkClick r:id="rId14" action="ppaction://hlinkfile"/>
              </a:rPr>
              <a:t>Notas</a:t>
            </a:r>
            <a:r>
              <a:rPr lang="en-US" sz="1200" dirty="0" smtClean="0">
                <a:hlinkClick r:id="rId14" action="ppaction://hlinkfile"/>
              </a:rPr>
              <a:t> </a:t>
            </a:r>
            <a:r>
              <a:rPr lang="en-US" sz="1200" dirty="0" smtClean="0"/>
              <a:t>3min30</a:t>
            </a:r>
          </a:p>
          <a:p>
            <a:pPr lvl="1"/>
            <a:r>
              <a:rPr lang="en-US" sz="1200" dirty="0" err="1" smtClean="0">
                <a:hlinkClick r:id="rId16" action="ppaction://hlinkfile"/>
              </a:rPr>
              <a:t>Dispositivo</a:t>
            </a:r>
            <a:r>
              <a:rPr lang="en-US" sz="1200" dirty="0" smtClean="0">
                <a:hlinkClick r:id="rId16" action="ppaction://hlinkfile"/>
              </a:rPr>
              <a:t> de Localização </a:t>
            </a:r>
            <a:r>
              <a:rPr lang="en-US" sz="1200" dirty="0" err="1" smtClean="0">
                <a:hlinkClick r:id="rId16" action="ppaction://hlinkfile"/>
              </a:rPr>
              <a:t>em</a:t>
            </a:r>
            <a:r>
              <a:rPr lang="en-US" sz="1200" dirty="0" smtClean="0">
                <a:hlinkClick r:id="rId16" action="ppaction://hlinkfile"/>
              </a:rPr>
              <a:t> </a:t>
            </a:r>
            <a:r>
              <a:rPr lang="en-US" sz="1200" dirty="0" err="1" smtClean="0">
                <a:hlinkClick r:id="rId16" action="ppaction://hlinkfile"/>
              </a:rPr>
              <a:t>Jaú</a:t>
            </a:r>
            <a:r>
              <a:rPr lang="en-US" sz="1200" dirty="0" smtClean="0"/>
              <a:t> 2min10</a:t>
            </a:r>
          </a:p>
          <a:p>
            <a:pPr lvl="1"/>
            <a:r>
              <a:rPr lang="en-US" sz="1200" dirty="0" smtClean="0">
                <a:hlinkClick r:id="rId17" action="ppaction://hlinkfile"/>
              </a:rPr>
              <a:t>Cinema para Deficientes</a:t>
            </a:r>
            <a:r>
              <a:rPr lang="en-US" sz="1200" dirty="0" smtClean="0"/>
              <a:t> 2min20</a:t>
            </a:r>
          </a:p>
          <a:p>
            <a:pPr lvl="1"/>
            <a:r>
              <a:rPr lang="en-US" sz="1200" dirty="0" err="1" smtClean="0">
                <a:hlinkClick r:id="rId18" action="ppaction://hlinkfile"/>
              </a:rPr>
              <a:t>Sensores</a:t>
            </a:r>
            <a:r>
              <a:rPr lang="en-US" sz="1200" dirty="0" smtClean="0">
                <a:hlinkClick r:id="rId18" action="ppaction://hlinkfile"/>
              </a:rPr>
              <a:t> para Deficientes </a:t>
            </a:r>
            <a:r>
              <a:rPr lang="en-US" sz="1200" dirty="0" err="1" smtClean="0">
                <a:hlinkClick r:id="rId18" action="ppaction://hlinkfile"/>
              </a:rPr>
              <a:t>Físicos</a:t>
            </a:r>
            <a:r>
              <a:rPr lang="en-US" sz="1200" dirty="0" smtClean="0">
                <a:hlinkClick r:id="rId18" action="ppaction://hlinkfile"/>
              </a:rPr>
              <a:t> </a:t>
            </a:r>
            <a:r>
              <a:rPr lang="en-US" sz="1200" dirty="0" smtClean="0"/>
              <a:t> 3min40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9200" y="3789040"/>
            <a:ext cx="6953200" cy="108776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Tecnologias</a:t>
            </a:r>
            <a:r>
              <a:rPr lang="en-US" sz="2400" dirty="0" smtClean="0"/>
              <a:t> de </a:t>
            </a:r>
            <a:br>
              <a:rPr lang="en-US" sz="2400" dirty="0" smtClean="0"/>
            </a:br>
            <a:r>
              <a:rPr lang="en-US" sz="2400" dirty="0" err="1" smtClean="0"/>
              <a:t>Inclusão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Necessidades</a:t>
            </a:r>
            <a:r>
              <a:rPr lang="en-US" sz="2400" dirty="0" smtClean="0"/>
              <a:t> </a:t>
            </a:r>
            <a:r>
              <a:rPr lang="en-US" sz="2400" dirty="0" err="1" smtClean="0"/>
              <a:t>Especiais</a:t>
            </a:r>
            <a:endParaRPr lang="pt-BR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Fabricante de Produtos para Surdos: </a:t>
            </a:r>
            <a:r>
              <a:rPr lang="pt-BR" dirty="0" smtClean="0">
                <a:hlinkClick r:id="rId2"/>
              </a:rPr>
              <a:t>http://www.surdo.com.br/download/Abteca_Guia_Produtos_para_pessoas_com_deficiencia.pdf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Casa de uma família de surdos</a:t>
            </a:r>
          </a:p>
          <a:p>
            <a:r>
              <a:rPr lang="pt-BR" dirty="0" smtClean="0">
                <a:hlinkClick r:id="rId2"/>
              </a:rPr>
              <a:t>http://www.youtube.com/watch?v=-S6wYJ8bf4M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Telefone para surdos</a:t>
            </a:r>
          </a:p>
          <a:p>
            <a:r>
              <a:rPr lang="pt-BR" dirty="0" smtClean="0">
                <a:hlinkClick r:id="rId3"/>
              </a:rPr>
              <a:t>http://www.youtube.com/watch?v=7IcCDZWIY70</a:t>
            </a:r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Software Bilíngue para Surdos</a:t>
            </a:r>
          </a:p>
          <a:p>
            <a:r>
              <a:rPr lang="pt-BR" dirty="0" smtClean="0">
                <a:hlinkClick r:id="rId4"/>
              </a:rPr>
              <a:t>http://www.youtube.com/watch?v=OFwVO0zx9sw</a:t>
            </a:r>
            <a:r>
              <a:rPr lang="pt-BR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Rádio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Libras (CBN)</a:t>
            </a:r>
          </a:p>
          <a:p>
            <a:r>
              <a:rPr lang="pt-BR" dirty="0" smtClean="0">
                <a:hlinkClick r:id="rId5"/>
              </a:rPr>
              <a:t>http://www.vezdavoz.com.br/site/radio_libras.</a:t>
            </a:r>
            <a:r>
              <a:rPr lang="pt-BR" dirty="0" err="1" smtClean="0">
                <a:hlinkClick r:id="rId5"/>
              </a:rPr>
              <a:t>php</a:t>
            </a: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Voz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t-BR" dirty="0" smtClean="0"/>
              <a:t>1. Portal “VEZ DA VOZ” - </a:t>
            </a:r>
            <a:r>
              <a:rPr lang="pt-BR" dirty="0" smtClean="0">
                <a:hlinkClick r:id="rId2"/>
              </a:rPr>
              <a:t>http://www.vezdavoz.com.br/2vrs/projetos.</a:t>
            </a:r>
            <a:r>
              <a:rPr lang="pt-BR" dirty="0" err="1" smtClean="0">
                <a:hlinkClick r:id="rId2"/>
              </a:rPr>
              <a:t>php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Projetos: </a:t>
            </a:r>
          </a:p>
          <a:p>
            <a:r>
              <a:rPr lang="pt-BR" dirty="0" smtClean="0"/>
              <a:t>Música no Silêncio</a:t>
            </a:r>
          </a:p>
          <a:p>
            <a:r>
              <a:rPr lang="pt-BR" dirty="0" smtClean="0"/>
              <a:t>Objetivo: unir as deficiências por meio da música</a:t>
            </a:r>
          </a:p>
          <a:p>
            <a:endParaRPr lang="pt-BR" dirty="0" smtClean="0"/>
          </a:p>
          <a:p>
            <a:r>
              <a:rPr lang="pt-BR" dirty="0" err="1" smtClean="0"/>
              <a:t>Telelibras</a:t>
            </a:r>
            <a:endParaRPr lang="pt-BR" dirty="0" smtClean="0"/>
          </a:p>
          <a:p>
            <a:r>
              <a:rPr lang="pt-BR" dirty="0" smtClean="0"/>
              <a:t>telejornal inclusivo</a:t>
            </a:r>
          </a:p>
          <a:p>
            <a:endParaRPr lang="pt-BR" dirty="0" smtClean="0"/>
          </a:p>
          <a:p>
            <a:r>
              <a:rPr lang="pt-BR" dirty="0" smtClean="0"/>
              <a:t>Produção de </a:t>
            </a:r>
            <a:r>
              <a:rPr lang="pt-BR" dirty="0" err="1" smtClean="0"/>
              <a:t>MateriaisEducativos</a:t>
            </a:r>
            <a:r>
              <a:rPr lang="pt-BR" dirty="0" smtClean="0"/>
              <a:t> </a:t>
            </a:r>
          </a:p>
          <a:p>
            <a:r>
              <a:rPr lang="pt-BR" dirty="0" smtClean="0"/>
              <a:t>livros, vídeos e atividades educativas</a:t>
            </a:r>
          </a:p>
          <a:p>
            <a:endParaRPr lang="pt-BR" dirty="0" smtClean="0"/>
          </a:p>
          <a:p>
            <a:r>
              <a:rPr lang="pt-BR" dirty="0" smtClean="0"/>
              <a:t>Oficinas Inclusivas</a:t>
            </a:r>
          </a:p>
          <a:p>
            <a:r>
              <a:rPr lang="pt-BR" dirty="0" smtClean="0"/>
              <a:t>Braile, Libras, </a:t>
            </a:r>
            <a:r>
              <a:rPr lang="pt-BR" dirty="0" err="1" smtClean="0"/>
              <a:t>contação</a:t>
            </a:r>
            <a:r>
              <a:rPr lang="pt-BR" dirty="0" smtClean="0"/>
              <a:t> de histórias, canto e dança</a:t>
            </a:r>
          </a:p>
          <a:p>
            <a:endParaRPr lang="pt-BR" dirty="0" smtClean="0"/>
          </a:p>
          <a:p>
            <a:r>
              <a:rPr lang="pt-BR" dirty="0" smtClean="0"/>
              <a:t>Treinamento Praticamos </a:t>
            </a:r>
            <a:r>
              <a:rPr lang="pt-BR" dirty="0" err="1" smtClean="0"/>
              <a:t>aInclusão</a:t>
            </a:r>
            <a:endParaRPr lang="pt-BR" dirty="0" smtClean="0"/>
          </a:p>
          <a:p>
            <a:r>
              <a:rPr lang="pt-BR" dirty="0" smtClean="0"/>
              <a:t>voltado para empresas</a:t>
            </a:r>
          </a:p>
          <a:p>
            <a:endParaRPr lang="pt-BR" dirty="0" smtClean="0"/>
          </a:p>
          <a:p>
            <a:r>
              <a:rPr lang="pt-BR" dirty="0" smtClean="0"/>
              <a:t>2. INES - </a:t>
            </a:r>
            <a:r>
              <a:rPr lang="pt-BR" dirty="0" err="1" smtClean="0"/>
              <a:t>CentroNacional</a:t>
            </a:r>
            <a:r>
              <a:rPr lang="pt-BR" dirty="0" smtClean="0"/>
              <a:t> de Referência na Área da Surdez - </a:t>
            </a:r>
            <a:r>
              <a:rPr lang="pt-BR" dirty="0" smtClean="0">
                <a:hlinkClick r:id="rId3"/>
              </a:rPr>
              <a:t>http://www.ines.gov.br/Index.asp</a:t>
            </a:r>
            <a:endParaRPr lang="pt-BR" dirty="0" smtClean="0"/>
          </a:p>
          <a:p>
            <a:r>
              <a:rPr lang="pt-BR" dirty="0" smtClean="0"/>
              <a:t>Dicionário de LIBRAS</a:t>
            </a:r>
          </a:p>
          <a:p>
            <a:r>
              <a:rPr lang="pt-BR" dirty="0" smtClean="0"/>
              <a:t>Cursos à distância</a:t>
            </a:r>
          </a:p>
          <a:p>
            <a:r>
              <a:rPr lang="pt-BR" dirty="0" smtClean="0"/>
              <a:t>Informações: prevenção,depoimentos, contatos de outros surdos</a:t>
            </a:r>
          </a:p>
          <a:p>
            <a:r>
              <a:rPr lang="pt-BR" dirty="0" smtClean="0"/>
              <a:t>Livros digitalizados </a:t>
            </a:r>
            <a:r>
              <a:rPr lang="pt-BR" dirty="0" err="1" smtClean="0"/>
              <a:t>sobresurdez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3. Central de Recursos para Surdos - </a:t>
            </a:r>
            <a:r>
              <a:rPr lang="pt-BR" dirty="0" smtClean="0">
                <a:hlinkClick r:id="rId4"/>
              </a:rPr>
              <a:t>http://www.especial.futuro.usp.br/index.html</a:t>
            </a:r>
            <a:endParaRPr lang="pt-BR" dirty="0" smtClean="0"/>
          </a:p>
          <a:p>
            <a:r>
              <a:rPr lang="pt-BR" dirty="0" smtClean="0"/>
              <a:t>“(...)O ‘Projeto de integração das tecnologias da comunicação ao processo de letramento do surdo’ é um projeto de pesquisa que coloca em colaboração professores-bolsistas da Escola Municipal de Educação Especial (EMEE) Anne </a:t>
            </a:r>
            <a:r>
              <a:rPr lang="pt-BR" dirty="0" err="1" smtClean="0"/>
              <a:t>Sullivan</a:t>
            </a:r>
            <a:r>
              <a:rPr lang="pt-BR" dirty="0" smtClean="0"/>
              <a:t> e pesquisadores da Escola do Futuro, USP, na busca de materiais e métodos que ajudem a melhorar o desempenho dos alunos surdos no que diz respeito à leitura e escrita do Português. A pesquisa é financiada pela Fundação de Amparo à Pesquisa do Estado de São Paulo (FAPESP), dentro do seu Programa de Melhoria do Ensino Público. (...)</a:t>
            </a:r>
          </a:p>
          <a:p>
            <a:r>
              <a:rPr lang="pt-BR" dirty="0" smtClean="0"/>
              <a:t>escrita de sinais, escolas e universidades para surdos, etc.</a:t>
            </a:r>
          </a:p>
          <a:p>
            <a:endParaRPr lang="pt-BR" dirty="0" smtClean="0"/>
          </a:p>
          <a:p>
            <a:r>
              <a:rPr lang="pt-BR" dirty="0" smtClean="0"/>
              <a:t>4. Portal Mara </a:t>
            </a:r>
            <a:r>
              <a:rPr lang="pt-BR" dirty="0" err="1" smtClean="0"/>
              <a:t>Gabrilli</a:t>
            </a:r>
            <a:endParaRPr lang="pt-BR" dirty="0" smtClean="0"/>
          </a:p>
          <a:p>
            <a:r>
              <a:rPr lang="pt-BR" dirty="0" smtClean="0"/>
              <a:t>“Publicitária,psicóloga, colunista de revista, empreendedora social, ex-secretária </a:t>
            </a:r>
            <a:r>
              <a:rPr lang="pt-BR" dirty="0" err="1" smtClean="0"/>
              <a:t>municipale</a:t>
            </a:r>
            <a:r>
              <a:rPr lang="pt-BR" dirty="0" smtClean="0"/>
              <a:t> vereadora na Câmara de São Paulo, 42 anos, que ficou tetraplégica em 1994 </a:t>
            </a:r>
            <a:r>
              <a:rPr lang="pt-BR" dirty="0" err="1" smtClean="0"/>
              <a:t>porcausa</a:t>
            </a:r>
            <a:r>
              <a:rPr lang="pt-BR" dirty="0" smtClean="0"/>
              <a:t> de um acidente que quase lhe custou a vida. Passou cinco meses internada- dois em respirador artificial - e recebeu uma nova condição: </a:t>
            </a:r>
            <a:r>
              <a:rPr lang="pt-BR" dirty="0" err="1" smtClean="0"/>
              <a:t>aimpossibilidade</a:t>
            </a:r>
            <a:r>
              <a:rPr lang="pt-BR" dirty="0" smtClean="0"/>
              <a:t> de se mexer do pescoço para baixo. (...)Fundou, em 1997, a ONG Projeto </a:t>
            </a:r>
            <a:r>
              <a:rPr lang="pt-BR" dirty="0" err="1" smtClean="0"/>
              <a:t>PróximoPasso</a:t>
            </a:r>
            <a:r>
              <a:rPr lang="pt-BR" dirty="0" smtClean="0"/>
              <a:t> para promover pesquisas para cura de paralisias, promoção do </a:t>
            </a:r>
            <a:r>
              <a:rPr lang="pt-BR" dirty="0" err="1" smtClean="0"/>
              <a:t>DesenhoUniversal</a:t>
            </a:r>
            <a:r>
              <a:rPr lang="pt-BR" dirty="0" smtClean="0"/>
              <a:t> e atletas com deficiência.”</a:t>
            </a:r>
          </a:p>
          <a:p>
            <a:r>
              <a:rPr lang="pt-BR" dirty="0" smtClean="0"/>
              <a:t>Livros digitalizados</a:t>
            </a:r>
          </a:p>
          <a:p>
            <a:r>
              <a:rPr lang="pt-BR" dirty="0" smtClean="0"/>
              <a:t>Legislação, </a:t>
            </a:r>
            <a:r>
              <a:rPr lang="pt-BR" dirty="0" err="1" smtClean="0"/>
              <a:t>serviçospúblicos</a:t>
            </a:r>
            <a:endParaRPr lang="pt-BR" dirty="0" smtClean="0"/>
          </a:p>
          <a:p>
            <a:r>
              <a:rPr lang="pt-BR" dirty="0" smtClean="0"/>
              <a:t>Links</a:t>
            </a:r>
          </a:p>
          <a:p>
            <a:endParaRPr lang="pt-BR" dirty="0" smtClean="0"/>
          </a:p>
          <a:p>
            <a:r>
              <a:rPr lang="pt-BR" dirty="0" smtClean="0"/>
              <a:t>5. CPTSDA - Centro de pesquisas tecnológicas para surdos e </a:t>
            </a:r>
            <a:r>
              <a:rPr lang="pt-BR" dirty="0" err="1" smtClean="0"/>
              <a:t>deficientesauditivos</a:t>
            </a:r>
            <a:r>
              <a:rPr lang="pt-BR" dirty="0" smtClean="0"/>
              <a:t> - </a:t>
            </a:r>
            <a:r>
              <a:rPr lang="pt-BR" dirty="0" smtClean="0">
                <a:hlinkClick r:id="rId5"/>
              </a:rPr>
              <a:t>http://www.surdos.com.br/index.</a:t>
            </a:r>
            <a:r>
              <a:rPr lang="pt-BR" dirty="0" err="1" smtClean="0">
                <a:hlinkClick r:id="rId5"/>
              </a:rPr>
              <a:t>php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6. </a:t>
            </a:r>
            <a:r>
              <a:rPr lang="pt-BR" dirty="0" err="1" smtClean="0"/>
              <a:t>Rybená</a:t>
            </a:r>
            <a:r>
              <a:rPr lang="pt-BR" dirty="0" smtClean="0"/>
              <a:t> - </a:t>
            </a:r>
            <a:r>
              <a:rPr lang="pt-BR" dirty="0" smtClean="0">
                <a:hlinkClick r:id="rId6"/>
              </a:rPr>
              <a:t>http://www.rybena.org.br/rybena/solucao/descricao.htm</a:t>
            </a:r>
            <a:endParaRPr lang="pt-BR" dirty="0" smtClean="0"/>
          </a:p>
          <a:p>
            <a:r>
              <a:rPr lang="pt-BR" dirty="0" smtClean="0"/>
              <a:t>A conversão (reconhecimento) de voz engloba uma série de conhecimentos ainda em pesquisa pelo CTS (Centro de Tecnologia de Software), mas hoje através </a:t>
            </a:r>
            <a:r>
              <a:rPr lang="pt-BR" dirty="0" err="1" smtClean="0"/>
              <a:t>daSolução</a:t>
            </a:r>
            <a:r>
              <a:rPr lang="pt-BR" dirty="0" smtClean="0"/>
              <a:t> </a:t>
            </a:r>
            <a:r>
              <a:rPr lang="pt-BR" dirty="0" err="1" smtClean="0"/>
              <a:t>Rybená</a:t>
            </a:r>
            <a:r>
              <a:rPr lang="pt-BR" dirty="0" smtClean="0"/>
              <a:t>, com o uso do Torpedo </a:t>
            </a:r>
            <a:r>
              <a:rPr lang="pt-BR" dirty="0" err="1" smtClean="0"/>
              <a:t>Rybená</a:t>
            </a:r>
            <a:r>
              <a:rPr lang="pt-BR" dirty="0" smtClean="0"/>
              <a:t> é possível , que se envie um texto(SMS) pelo telefone celular e o celular receptor traduza o texto recebido </a:t>
            </a:r>
            <a:r>
              <a:rPr lang="pt-BR" dirty="0" err="1" smtClean="0"/>
              <a:t>paraLIBRAS</a:t>
            </a:r>
            <a:r>
              <a:rPr lang="pt-BR" dirty="0" smtClean="0"/>
              <a:t>. Para tal, o sistema estabelece uma conexão com o banco de dados, </a:t>
            </a:r>
            <a:r>
              <a:rPr lang="pt-BR" dirty="0" err="1" smtClean="0"/>
              <a:t>ondeestão</a:t>
            </a:r>
            <a:r>
              <a:rPr lang="pt-BR" dirty="0" smtClean="0"/>
              <a:t> armazenadas um conjunto de animações LIBRAS. Para cada termo </a:t>
            </a:r>
            <a:r>
              <a:rPr lang="pt-BR" dirty="0" err="1" smtClean="0"/>
              <a:t>reconhecidoé</a:t>
            </a:r>
            <a:r>
              <a:rPr lang="pt-BR" dirty="0" smtClean="0"/>
              <a:t> transmitida ao celular receptor a animação LIBRAS correspondente. Caso </a:t>
            </a:r>
            <a:r>
              <a:rPr lang="pt-BR" dirty="0" err="1" smtClean="0"/>
              <a:t>umapalavra</a:t>
            </a:r>
            <a:r>
              <a:rPr lang="pt-BR" dirty="0" smtClean="0"/>
              <a:t> que não tenha correspondência no banco de dados, as imagens de todos </a:t>
            </a:r>
            <a:r>
              <a:rPr lang="pt-BR" dirty="0" err="1" smtClean="0"/>
              <a:t>oscaracteres</a:t>
            </a:r>
            <a:r>
              <a:rPr lang="pt-BR" dirty="0" smtClean="0"/>
              <a:t> da mesma são transmitidas letra a letra (módulo soletrador) para </a:t>
            </a:r>
            <a:r>
              <a:rPr lang="pt-BR" dirty="0" err="1" smtClean="0"/>
              <a:t>odispositivo</a:t>
            </a:r>
            <a:r>
              <a:rPr lang="pt-BR" dirty="0" smtClean="0"/>
              <a:t> móvel de origem.</a:t>
            </a:r>
          </a:p>
          <a:p>
            <a:endParaRPr lang="pt-BR" dirty="0" smtClean="0"/>
          </a:p>
          <a:p>
            <a:r>
              <a:rPr lang="pt-BR" dirty="0" smtClean="0"/>
              <a:t>7.  Dicionário de LIBRAS - </a:t>
            </a:r>
            <a:r>
              <a:rPr lang="pt-BR" dirty="0" smtClean="0">
                <a:hlinkClick r:id="rId7"/>
              </a:rPr>
              <a:t>http://www.dicionariolibras.com.br</a:t>
            </a:r>
            <a:endParaRPr lang="pt-BR" dirty="0" smtClean="0"/>
          </a:p>
          <a:p>
            <a:r>
              <a:rPr lang="pt-BR" dirty="0" smtClean="0"/>
              <a:t>Animações e programas em 3D para ensinar LIBRAS, dentre outras disciplinas </a:t>
            </a:r>
            <a:r>
              <a:rPr lang="pt-BR" dirty="0" err="1" smtClean="0"/>
              <a:t>parasurdos</a:t>
            </a:r>
            <a:r>
              <a:rPr lang="pt-BR" dirty="0" smtClean="0"/>
              <a:t> e ouvintes</a:t>
            </a:r>
          </a:p>
          <a:p>
            <a:r>
              <a:rPr lang="pt-BR" dirty="0" smtClean="0"/>
              <a:t>“O nosso objetivo é a divulgação em larga escala da língua de sinais LIBRAS,</a:t>
            </a:r>
            <a:r>
              <a:rPr lang="pt-BR" dirty="0" err="1" smtClean="0"/>
              <a:t>gestuale</a:t>
            </a:r>
            <a:r>
              <a:rPr lang="pt-BR" dirty="0" smtClean="0"/>
              <a:t> escrita, assim como o desenvolvimento de material didático lúdico e </a:t>
            </a:r>
            <a:r>
              <a:rPr lang="pt-BR" dirty="0" err="1" smtClean="0"/>
              <a:t>asua</a:t>
            </a:r>
            <a:r>
              <a:rPr lang="pt-BR" dirty="0" smtClean="0"/>
              <a:t> utilização “online”, visando nos tornar </a:t>
            </a:r>
            <a:r>
              <a:rPr lang="pt-BR" dirty="0" err="1" smtClean="0"/>
              <a:t>potencializador</a:t>
            </a:r>
            <a:r>
              <a:rPr lang="pt-BR" dirty="0" smtClean="0"/>
              <a:t> de instrutores </a:t>
            </a:r>
            <a:r>
              <a:rPr lang="pt-BR" dirty="0" err="1" smtClean="0"/>
              <a:t>eagentes</a:t>
            </a:r>
            <a:r>
              <a:rPr lang="pt-BR" dirty="0" smtClean="0"/>
              <a:t> multiplicadores e capaz de atingir, através da internet, todos </a:t>
            </a:r>
            <a:r>
              <a:rPr lang="pt-BR" dirty="0" err="1" smtClean="0"/>
              <a:t>ospontos</a:t>
            </a:r>
            <a:r>
              <a:rPr lang="pt-BR" dirty="0" smtClean="0"/>
              <a:t> do Brasil por mais distantes e inacessíveis que sejam.”</a:t>
            </a:r>
          </a:p>
          <a:p>
            <a:endParaRPr lang="pt-BR" dirty="0" smtClean="0"/>
          </a:p>
          <a:p>
            <a:r>
              <a:rPr lang="pt-BR" dirty="0" smtClean="0"/>
              <a:t>8.Programa Vozes Visuais - </a:t>
            </a:r>
            <a:r>
              <a:rPr lang="pt-BR" dirty="0" smtClean="0">
                <a:hlinkClick r:id="rId8"/>
              </a:rPr>
              <a:t>http://sentidos.uol.com.br/canais/materia.asp?</a:t>
            </a:r>
            <a:r>
              <a:rPr lang="pt-BR" dirty="0" err="1" smtClean="0">
                <a:hlinkClick r:id="rId8"/>
              </a:rPr>
              <a:t>codpag</a:t>
            </a:r>
            <a:r>
              <a:rPr lang="pt-BR" dirty="0" smtClean="0">
                <a:hlinkClick r:id="rId8"/>
              </a:rPr>
              <a:t>=13295&amp;</a:t>
            </a:r>
            <a:r>
              <a:rPr lang="pt-BR" dirty="0" err="1" smtClean="0">
                <a:hlinkClick r:id="rId8"/>
              </a:rPr>
              <a:t>codtipo</a:t>
            </a:r>
            <a:r>
              <a:rPr lang="pt-BR" dirty="0" smtClean="0">
                <a:hlinkClick r:id="rId8"/>
              </a:rPr>
              <a:t>=1&amp;</a:t>
            </a:r>
            <a:r>
              <a:rPr lang="pt-BR" dirty="0" err="1" smtClean="0">
                <a:hlinkClick r:id="rId8"/>
              </a:rPr>
              <a:t>subcat</a:t>
            </a:r>
            <a:r>
              <a:rPr lang="pt-BR" dirty="0" smtClean="0">
                <a:hlinkClick r:id="rId8"/>
              </a:rPr>
              <a:t>=18&amp;canal=</a:t>
            </a:r>
            <a:r>
              <a:rPr lang="pt-BR" dirty="0" err="1" smtClean="0">
                <a:hlinkClick r:id="rId8"/>
              </a:rPr>
              <a:t>terceirosetor</a:t>
            </a:r>
            <a:endParaRPr lang="pt-BR" dirty="0" smtClean="0"/>
          </a:p>
          <a:p>
            <a:r>
              <a:rPr lang="pt-BR" dirty="0" smtClean="0"/>
              <a:t>http://www.suvag.org.br/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“</a:t>
            </a:r>
            <a:r>
              <a:rPr lang="pt-BR" dirty="0" err="1" smtClean="0"/>
              <a:t>Aproposta</a:t>
            </a:r>
            <a:r>
              <a:rPr lang="pt-BR" dirty="0" smtClean="0"/>
              <a:t> do Programa visa a reflexão de que identidade e traços culturais </a:t>
            </a:r>
            <a:r>
              <a:rPr lang="pt-BR" dirty="0" err="1" smtClean="0"/>
              <a:t>sãogerados</a:t>
            </a:r>
            <a:r>
              <a:rPr lang="pt-BR" dirty="0" smtClean="0"/>
              <a:t> a partir da qualidade surdo e não da qualidade surdez. "A </a:t>
            </a:r>
            <a:r>
              <a:rPr lang="pt-BR" dirty="0" err="1" smtClean="0"/>
              <a:t>característicabicultural</a:t>
            </a:r>
            <a:r>
              <a:rPr lang="pt-BR" dirty="0" smtClean="0"/>
              <a:t> do surdo, evidenciada pela existência de seu grupo social - </a:t>
            </a:r>
            <a:r>
              <a:rPr lang="pt-BR" dirty="0" err="1" smtClean="0"/>
              <a:t>acomunidade</a:t>
            </a:r>
            <a:r>
              <a:rPr lang="pt-BR" dirty="0" smtClean="0"/>
              <a:t> surda - portadora de uma língua própria e de um </a:t>
            </a:r>
            <a:r>
              <a:rPr lang="pt-BR" dirty="0" err="1" smtClean="0"/>
              <a:t>universosignificativo</a:t>
            </a:r>
            <a:r>
              <a:rPr lang="pt-BR" dirty="0" smtClean="0"/>
              <a:t> que reforça seus laços internos, não pode ser ignorada </a:t>
            </a:r>
            <a:r>
              <a:rPr lang="pt-BR" dirty="0" err="1" smtClean="0"/>
              <a:t>pelasociedade</a:t>
            </a:r>
            <a:r>
              <a:rPr lang="pt-BR" dirty="0" smtClean="0"/>
              <a:t>", diz a presidente do Centro </a:t>
            </a:r>
            <a:r>
              <a:rPr lang="pt-BR" dirty="0" err="1" smtClean="0"/>
              <a:t>Suvag</a:t>
            </a:r>
            <a:r>
              <a:rPr lang="pt-BR" dirty="0" smtClean="0"/>
              <a:t>, </a:t>
            </a:r>
            <a:r>
              <a:rPr lang="pt-BR" dirty="0" err="1" smtClean="0"/>
              <a:t>Zeleika</a:t>
            </a:r>
            <a:r>
              <a:rPr lang="pt-BR" dirty="0" smtClean="0"/>
              <a:t>. "Invés </a:t>
            </a:r>
            <a:r>
              <a:rPr lang="pt-BR" dirty="0" err="1" smtClean="0"/>
              <a:t>deperceber</a:t>
            </a:r>
            <a:r>
              <a:rPr lang="pt-BR" dirty="0" smtClean="0"/>
              <a:t> o indivíduo surdo apenas como o deficiente auditivo, por que nãoenxergar o que decorre e está além disso?." 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As ações desenvolvidas </a:t>
            </a:r>
            <a:r>
              <a:rPr lang="pt-BR" dirty="0" err="1" smtClean="0"/>
              <a:t>noPrograma</a:t>
            </a:r>
            <a:r>
              <a:rPr lang="pt-BR" dirty="0" smtClean="0"/>
              <a:t> Vozes Visuais - premiado em 2009 pelo </a:t>
            </a:r>
            <a:r>
              <a:rPr lang="pt-BR" dirty="0" err="1" smtClean="0"/>
              <a:t>MinC</a:t>
            </a:r>
            <a:r>
              <a:rPr lang="pt-BR" dirty="0" smtClean="0"/>
              <a:t>, através do edital de </a:t>
            </a:r>
            <a:r>
              <a:rPr lang="pt-BR" dirty="0" err="1" smtClean="0"/>
              <a:t>pontosde</a:t>
            </a:r>
            <a:r>
              <a:rPr lang="pt-BR" dirty="0" smtClean="0"/>
              <a:t> mídia livre, sendo considerada uma das dez melhores iniciativas </a:t>
            </a:r>
            <a:r>
              <a:rPr lang="pt-BR" dirty="0" err="1" smtClean="0"/>
              <a:t>decomunicação</a:t>
            </a:r>
            <a:r>
              <a:rPr lang="pt-BR" dirty="0" smtClean="0"/>
              <a:t> de âmbito local/regional, numa concorrência nacional de mais de 400inscritos - se dividem em quatro eixos estratégicos: Memória e Tecnologia,Libras, Oficinas Culturais e Comunicação e Articulação”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9. Software </a:t>
            </a:r>
            <a:r>
              <a:rPr lang="pt-BR" dirty="0" err="1" smtClean="0"/>
              <a:t>Bilíngüe</a:t>
            </a:r>
            <a:r>
              <a:rPr lang="pt-BR" dirty="0" smtClean="0"/>
              <a:t> para Surdos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http://www.youtube.com/watch?v=OFwVO0zx9sw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http://sentidos.uol.com.br/canais/materia.asp?</a:t>
            </a:r>
            <a:r>
              <a:rPr lang="pt-BR" dirty="0" err="1" smtClean="0"/>
              <a:t>codpag</a:t>
            </a:r>
            <a:r>
              <a:rPr lang="pt-BR" dirty="0" smtClean="0"/>
              <a:t>=12893&amp;</a:t>
            </a:r>
            <a:r>
              <a:rPr lang="pt-BR" dirty="0" err="1" smtClean="0"/>
              <a:t>codtipo</a:t>
            </a:r>
            <a:r>
              <a:rPr lang="pt-BR" dirty="0" smtClean="0"/>
              <a:t>=1&amp;</a:t>
            </a:r>
            <a:r>
              <a:rPr lang="pt-BR" dirty="0" err="1" smtClean="0"/>
              <a:t>subcat</a:t>
            </a:r>
            <a:r>
              <a:rPr lang="pt-BR" dirty="0" smtClean="0"/>
              <a:t>=46&amp;canal=ligado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http://www.surdobilingue.org/bilingue/index.</a:t>
            </a:r>
            <a:r>
              <a:rPr lang="pt-BR" dirty="0" err="1" smtClean="0"/>
              <a:t>php</a:t>
            </a:r>
            <a:r>
              <a:rPr lang="pt-BR" dirty="0" smtClean="0"/>
              <a:t>?c=</a:t>
            </a:r>
            <a:r>
              <a:rPr lang="pt-BR" dirty="0" err="1" smtClean="0"/>
              <a:t>ca</a:t>
            </a:r>
            <a:r>
              <a:rPr lang="pt-BR" dirty="0" smtClean="0"/>
              <a:t>.</a:t>
            </a:r>
            <a:r>
              <a:rPr lang="pt-BR" dirty="0" err="1" smtClean="0"/>
              <a:t>login</a:t>
            </a:r>
            <a:r>
              <a:rPr lang="pt-BR" dirty="0" smtClean="0"/>
              <a:t>.</a:t>
            </a:r>
            <a:r>
              <a:rPr lang="pt-BR" dirty="0" err="1" smtClean="0"/>
              <a:t>CVerLogin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10.Editora Arara Azul – Livros </a:t>
            </a:r>
            <a:r>
              <a:rPr lang="pt-BR" dirty="0" err="1" smtClean="0"/>
              <a:t>InfantisBilíngües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http://www.editora-arara-azul.com.br/Catalogo.</a:t>
            </a:r>
            <a:r>
              <a:rPr lang="pt-BR" dirty="0" err="1" smtClean="0"/>
              <a:t>php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Exemplos:</a:t>
            </a:r>
          </a:p>
          <a:p>
            <a:endParaRPr lang="pt-BR" dirty="0" smtClean="0"/>
          </a:p>
          <a:p>
            <a:r>
              <a:rPr lang="pt-BR" dirty="0" smtClean="0"/>
              <a:t>http://editora-arara-azul.com.br/primeiras_frases/</a:t>
            </a:r>
          </a:p>
          <a:p>
            <a:endParaRPr lang="pt-BR" dirty="0" smtClean="0"/>
          </a:p>
          <a:p>
            <a:r>
              <a:rPr lang="pt-BR" dirty="0" smtClean="0"/>
              <a:t>http://editora-arara-azul.com.br/primeiros_sinais_em_libras/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11.Central de LIBRAS</a:t>
            </a:r>
          </a:p>
          <a:p>
            <a:endParaRPr lang="pt-BR" dirty="0" smtClean="0"/>
          </a:p>
          <a:p>
            <a:r>
              <a:rPr lang="pt-BR" dirty="0" smtClean="0"/>
              <a:t>http://sentidos.uol.com.br/canais/materia.asp?</a:t>
            </a:r>
            <a:r>
              <a:rPr lang="pt-BR" dirty="0" err="1" smtClean="0"/>
              <a:t>codpag</a:t>
            </a:r>
            <a:r>
              <a:rPr lang="pt-BR" dirty="0" smtClean="0"/>
              <a:t>=13328&amp;</a:t>
            </a:r>
            <a:r>
              <a:rPr lang="pt-BR" dirty="0" err="1" smtClean="0"/>
              <a:t>codtipo</a:t>
            </a:r>
            <a:r>
              <a:rPr lang="pt-BR" dirty="0" smtClean="0"/>
              <a:t>=1&amp;</a:t>
            </a:r>
            <a:r>
              <a:rPr lang="pt-BR" dirty="0" err="1" smtClean="0"/>
              <a:t>subcat</a:t>
            </a:r>
            <a:r>
              <a:rPr lang="pt-BR" dirty="0" smtClean="0"/>
              <a:t>=46&amp;canal=ligado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</a:p>
          <a:p>
            <a:endParaRPr lang="pt-BR" dirty="0" smtClean="0"/>
          </a:p>
          <a:p>
            <a:r>
              <a:rPr lang="pt-BR" dirty="0" smtClean="0"/>
              <a:t>12.CELIG – Central de LIBRAS </a:t>
            </a:r>
            <a:r>
              <a:rPr lang="pt-BR" dirty="0" err="1" smtClean="0"/>
              <a:t>eintérpretes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http://www.youtube.com/watch?v=NXyMAUeu5Jw</a:t>
            </a:r>
            <a:endParaRPr lang="pt-B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Casa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Idosos</a:t>
            </a:r>
            <a:r>
              <a:rPr lang="en-US" dirty="0" smtClean="0"/>
              <a:t> Segura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600" dirty="0" err="1" smtClean="0"/>
              <a:t>Ver</a:t>
            </a:r>
            <a:r>
              <a:rPr lang="en-US" sz="1600" dirty="0" smtClean="0"/>
              <a:t> o </a:t>
            </a:r>
            <a:r>
              <a:rPr lang="en-US" sz="1600" dirty="0" err="1" smtClean="0"/>
              <a:t>Infográfico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smtClean="0">
                <a:hlinkClick r:id="rId2"/>
              </a:rPr>
              <a:t>http://delas.ig.com.br/casa/arquitetura/adaptacoes+em+casa+ajudam+a+garantir+velhice+saudavel/n1237726491017.html</a:t>
            </a:r>
            <a:r>
              <a:rPr lang="en-US" sz="1600" dirty="0" smtClean="0"/>
              <a:t> </a:t>
            </a:r>
            <a:endParaRPr lang="pt-BR" sz="1600" dirty="0"/>
          </a:p>
        </p:txBody>
      </p:sp>
      <p:pic>
        <p:nvPicPr>
          <p:cNvPr id="542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564904"/>
            <a:ext cx="6210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Vídeos</a:t>
            </a:r>
            <a:r>
              <a:rPr lang="en-US" dirty="0" smtClean="0"/>
              <a:t> de </a:t>
            </a:r>
            <a:r>
              <a:rPr lang="en-US" dirty="0" err="1" smtClean="0"/>
              <a:t>Tecnologias</a:t>
            </a:r>
            <a:r>
              <a:rPr lang="en-US" dirty="0" smtClean="0"/>
              <a:t> de </a:t>
            </a:r>
            <a:r>
              <a:rPr lang="en-US" dirty="0" err="1" smtClean="0"/>
              <a:t>Acessibilidade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8712968" cy="4937760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Vídeos</a:t>
            </a:r>
            <a:r>
              <a:rPr lang="en-US" sz="1400" dirty="0" smtClean="0"/>
              <a:t> </a:t>
            </a:r>
            <a:r>
              <a:rPr lang="en-US" sz="1400" dirty="0" err="1" smtClean="0"/>
              <a:t>Gerais</a:t>
            </a:r>
            <a:r>
              <a:rPr lang="en-US" sz="1400" dirty="0" smtClean="0"/>
              <a:t>: </a:t>
            </a:r>
          </a:p>
          <a:p>
            <a:pPr lvl="1"/>
            <a:r>
              <a:rPr lang="en-US" sz="1200" dirty="0" err="1" smtClean="0">
                <a:hlinkClick r:id="rId2" action="ppaction://hlinkfile"/>
              </a:rPr>
              <a:t>Tecnologias</a:t>
            </a:r>
            <a:r>
              <a:rPr lang="en-US" sz="1200" dirty="0" smtClean="0">
                <a:hlinkClick r:id="rId2" action="ppaction://hlinkfile"/>
              </a:rPr>
              <a:t> : </a:t>
            </a:r>
            <a:r>
              <a:rPr lang="en-US" sz="1200" dirty="0" err="1" smtClean="0">
                <a:hlinkClick r:id="rId2" action="ppaction://hlinkfile"/>
              </a:rPr>
              <a:t>Telefone</a:t>
            </a:r>
            <a:r>
              <a:rPr lang="en-US" sz="1200" dirty="0" smtClean="0">
                <a:hlinkClick r:id="rId2" action="ppaction://hlinkfile"/>
              </a:rPr>
              <a:t> para Surdos; Localizador para Deficientes </a:t>
            </a:r>
            <a:r>
              <a:rPr lang="en-US" sz="1200" dirty="0" err="1" smtClean="0">
                <a:hlinkClick r:id="rId2" action="ppaction://hlinkfile"/>
              </a:rPr>
              <a:t>Visuais</a:t>
            </a:r>
            <a:r>
              <a:rPr lang="en-US" sz="1200" dirty="0" smtClean="0">
                <a:hlinkClick r:id="rId2" action="ppaction://hlinkfile"/>
              </a:rPr>
              <a:t> e </a:t>
            </a:r>
            <a:r>
              <a:rPr lang="en-US" sz="1200" dirty="0" err="1" smtClean="0">
                <a:hlinkClick r:id="rId2" action="ppaction://hlinkfile"/>
              </a:rPr>
              <a:t>Roupa</a:t>
            </a:r>
            <a:r>
              <a:rPr lang="en-US" sz="1200" dirty="0" smtClean="0">
                <a:hlinkClick r:id="rId2" action="ppaction://hlinkfile"/>
              </a:rPr>
              <a:t> para </a:t>
            </a:r>
            <a:r>
              <a:rPr lang="en-US" sz="1200" dirty="0" err="1" smtClean="0">
                <a:hlinkClick r:id="rId2" action="ppaction://hlinkfile"/>
              </a:rPr>
              <a:t>Cadeirantes</a:t>
            </a:r>
            <a:r>
              <a:rPr lang="en-US" sz="1200" dirty="0" smtClean="0"/>
              <a:t> 10 min</a:t>
            </a:r>
          </a:p>
          <a:p>
            <a:pPr lvl="1"/>
            <a:r>
              <a:rPr lang="en-US" sz="1200" dirty="0" smtClean="0">
                <a:hlinkClick r:id="rId3" action="ppaction://hlinkfile"/>
              </a:rPr>
              <a:t>Reportagem Deficientes Físicos </a:t>
            </a:r>
            <a:r>
              <a:rPr lang="en-US" sz="1200" dirty="0" smtClean="0"/>
              <a:t>1a parte 14 min</a:t>
            </a:r>
          </a:p>
          <a:p>
            <a:pPr lvl="1"/>
            <a:r>
              <a:rPr lang="en-US" sz="1200" dirty="0" smtClean="0">
                <a:hlinkClick r:id="rId4" action="ppaction://hlinkfile"/>
              </a:rPr>
              <a:t>Reportagem Deficientes Físicos </a:t>
            </a:r>
            <a:r>
              <a:rPr lang="en-US" sz="1200" dirty="0" smtClean="0"/>
              <a:t>2a parte 11 min</a:t>
            </a:r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</a:t>
            </a:r>
            <a:r>
              <a:rPr lang="en-US" sz="1400" dirty="0" err="1" smtClean="0"/>
              <a:t>Auditiva</a:t>
            </a:r>
            <a:endParaRPr lang="en-US" sz="1400" dirty="0" smtClean="0"/>
          </a:p>
          <a:p>
            <a:pPr lvl="1"/>
            <a:r>
              <a:rPr lang="en-US" sz="1100" dirty="0" smtClean="0">
                <a:hlinkClick r:id="rId5" action="ppaction://hlinkfile"/>
              </a:rPr>
              <a:t>Casa Adaptada </a:t>
            </a:r>
            <a:endParaRPr lang="en-US" sz="1100" dirty="0" smtClean="0"/>
          </a:p>
          <a:p>
            <a:pPr lvl="1"/>
            <a:r>
              <a:rPr lang="en-US" sz="1200" dirty="0" err="1" smtClean="0">
                <a:hlinkClick r:id="rId6" action="ppaction://hlinkfile"/>
              </a:rPr>
              <a:t>Rádio</a:t>
            </a:r>
            <a:r>
              <a:rPr lang="en-US" sz="1200" dirty="0" smtClean="0">
                <a:hlinkClick r:id="rId6" action="ppaction://hlinkfile"/>
              </a:rPr>
              <a:t> para Surdos</a:t>
            </a:r>
            <a:r>
              <a:rPr lang="en-US" sz="1200" dirty="0" smtClean="0"/>
              <a:t> – CBN</a:t>
            </a:r>
          </a:p>
          <a:p>
            <a:pPr lvl="1"/>
            <a:r>
              <a:rPr lang="en-US" sz="1200" dirty="0" smtClean="0">
                <a:hlinkClick r:id="rId7" action="ppaction://hlinkfile"/>
              </a:rPr>
              <a:t>Software Bilingue</a:t>
            </a:r>
            <a:endParaRPr lang="en-US" sz="1200" dirty="0" smtClean="0"/>
          </a:p>
          <a:p>
            <a:pPr lvl="1"/>
            <a:r>
              <a:rPr lang="en-US" sz="1200" dirty="0" err="1" smtClean="0">
                <a:hlinkClick r:id="rId8" action="ppaction://hlinkfile"/>
              </a:rPr>
              <a:t>Aparelho</a:t>
            </a:r>
            <a:r>
              <a:rPr lang="en-US" sz="1200" dirty="0" smtClean="0">
                <a:hlinkClick r:id="rId8" action="ppaction://hlinkfile"/>
              </a:rPr>
              <a:t> de Surdez </a:t>
            </a:r>
            <a:r>
              <a:rPr lang="en-US" sz="1200" dirty="0" err="1" smtClean="0">
                <a:hlinkClick r:id="rId8" action="ppaction://hlinkfile"/>
              </a:rPr>
              <a:t>Implantado</a:t>
            </a:r>
            <a:endParaRPr lang="en-US" sz="1200" dirty="0" smtClean="0"/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de </a:t>
            </a:r>
            <a:r>
              <a:rPr lang="en-US" sz="1400" dirty="0" err="1" smtClean="0"/>
              <a:t>Locomoção</a:t>
            </a:r>
            <a:endParaRPr lang="en-US" sz="1400" dirty="0" smtClean="0"/>
          </a:p>
          <a:p>
            <a:pPr lvl="1"/>
            <a:r>
              <a:rPr lang="en-US" sz="1200" dirty="0" err="1" smtClean="0">
                <a:hlinkClick r:id="rId9" action="ppaction://hlinkfile"/>
              </a:rPr>
              <a:t>Vídeo</a:t>
            </a:r>
            <a:r>
              <a:rPr lang="en-US" sz="1200" dirty="0" smtClean="0">
                <a:hlinkClick r:id="rId9" action="ppaction://hlinkfile"/>
              </a:rPr>
              <a:t> </a:t>
            </a:r>
            <a:r>
              <a:rPr lang="en-US" sz="1200" dirty="0" err="1" smtClean="0">
                <a:hlinkClick r:id="rId9" action="ppaction://hlinkfile"/>
              </a:rPr>
              <a:t>Biosmart</a:t>
            </a:r>
            <a:r>
              <a:rPr lang="en-US" sz="1200" dirty="0" smtClean="0"/>
              <a:t> 1min42</a:t>
            </a:r>
            <a:endParaRPr lang="en-US" sz="1200" dirty="0" smtClean="0">
              <a:hlinkClick r:id="rId10" action="ppaction://hlinkfile"/>
            </a:endParaRPr>
          </a:p>
          <a:p>
            <a:pPr lvl="1"/>
            <a:r>
              <a:rPr lang="en-US" sz="1200" dirty="0" err="1" smtClean="0">
                <a:hlinkClick r:id="rId11" action="ppaction://hlinkfile"/>
              </a:rPr>
              <a:t>Exoesqueleto</a:t>
            </a:r>
            <a:r>
              <a:rPr lang="en-US" sz="1200" dirty="0" smtClean="0">
                <a:hlinkClick r:id="rId11" action="ppaction://hlinkfile"/>
              </a:rPr>
              <a:t> </a:t>
            </a:r>
            <a:r>
              <a:rPr lang="en-US" sz="1200" dirty="0" err="1" smtClean="0">
                <a:hlinkClick r:id="rId11" action="ppaction://hlinkfile"/>
              </a:rPr>
              <a:t>Rewalk</a:t>
            </a:r>
            <a:r>
              <a:rPr lang="en-US" sz="1200" dirty="0" smtClean="0"/>
              <a:t> 3min26</a:t>
            </a:r>
          </a:p>
          <a:p>
            <a:pPr lvl="1"/>
            <a:r>
              <a:rPr lang="en-US" sz="1200" dirty="0" err="1" smtClean="0">
                <a:hlinkClick r:id="rId10" action="ppaction://hlinkfile"/>
              </a:rPr>
              <a:t>Cadeira</a:t>
            </a:r>
            <a:r>
              <a:rPr lang="en-US" sz="1200" dirty="0" smtClean="0">
                <a:hlinkClick r:id="rId10" action="ppaction://hlinkfile"/>
              </a:rPr>
              <a:t> Segway</a:t>
            </a:r>
            <a:endParaRPr lang="en-US" sz="1200" dirty="0" smtClean="0"/>
          </a:p>
          <a:p>
            <a:pPr lvl="1"/>
            <a:r>
              <a:rPr lang="en-US" sz="1200" dirty="0" err="1" smtClean="0">
                <a:hlinkClick r:id="rId12" action="ppaction://hlinkfile"/>
              </a:rPr>
              <a:t>Cadeira</a:t>
            </a:r>
            <a:r>
              <a:rPr lang="en-US" sz="1200" dirty="0" smtClean="0">
                <a:hlinkClick r:id="rId12" action="ppaction://hlinkfile"/>
              </a:rPr>
              <a:t> </a:t>
            </a:r>
            <a:r>
              <a:rPr lang="en-US" sz="1200" dirty="0" err="1" smtClean="0">
                <a:hlinkClick r:id="rId12" action="ppaction://hlinkfile"/>
              </a:rPr>
              <a:t>Autônoma</a:t>
            </a:r>
            <a:r>
              <a:rPr lang="en-US" sz="1200" dirty="0" smtClean="0"/>
              <a:t> 2min10</a:t>
            </a:r>
          </a:p>
          <a:p>
            <a:pPr lvl="1"/>
            <a:endParaRPr lang="en-US" sz="1200" dirty="0" smtClean="0"/>
          </a:p>
          <a:p>
            <a:r>
              <a:rPr lang="en-US" sz="1400" dirty="0" err="1" smtClean="0"/>
              <a:t>Vídeos</a:t>
            </a:r>
            <a:r>
              <a:rPr lang="en-US" sz="1400" dirty="0" smtClean="0"/>
              <a:t> de </a:t>
            </a:r>
            <a:r>
              <a:rPr lang="en-US" sz="1400" dirty="0" err="1" smtClean="0"/>
              <a:t>Portadores</a:t>
            </a:r>
            <a:r>
              <a:rPr lang="en-US" sz="1400" dirty="0" smtClean="0"/>
              <a:t> de </a:t>
            </a:r>
            <a:r>
              <a:rPr lang="en-US" sz="1400" dirty="0" err="1" smtClean="0"/>
              <a:t>Deficiência</a:t>
            </a:r>
            <a:r>
              <a:rPr lang="en-US" sz="1400" dirty="0" smtClean="0"/>
              <a:t> Visual</a:t>
            </a:r>
          </a:p>
          <a:p>
            <a:pPr lvl="1"/>
            <a:r>
              <a:rPr lang="en-US" sz="1200" dirty="0" err="1" smtClean="0">
                <a:hlinkClick r:id="rId13" action="ppaction://hlinkfile"/>
              </a:rPr>
              <a:t>Boné</a:t>
            </a:r>
            <a:r>
              <a:rPr lang="en-US" sz="1200" dirty="0" smtClean="0">
                <a:hlinkClick r:id="rId13" action="ppaction://hlinkfile"/>
              </a:rPr>
              <a:t> para Deficientes </a:t>
            </a:r>
            <a:r>
              <a:rPr lang="en-US" sz="1200" dirty="0" err="1" smtClean="0">
                <a:hlinkClick r:id="rId13" action="ppaction://hlinkfile"/>
              </a:rPr>
              <a:t>visuais</a:t>
            </a:r>
            <a:r>
              <a:rPr lang="en-US" sz="1200" dirty="0" smtClean="0">
                <a:hlinkClick r:id="rId13" action="ppaction://hlinkfile"/>
              </a:rPr>
              <a:t>; Detector de </a:t>
            </a:r>
            <a:r>
              <a:rPr lang="en-US" sz="1200" dirty="0" err="1" smtClean="0">
                <a:hlinkClick r:id="rId13" action="ppaction://hlinkfile"/>
              </a:rPr>
              <a:t>Ônibus</a:t>
            </a:r>
            <a:r>
              <a:rPr lang="en-US" sz="1200" dirty="0" smtClean="0">
                <a:hlinkClick r:id="rId13" action="ppaction://hlinkfile"/>
              </a:rPr>
              <a:t>; e Detector de </a:t>
            </a:r>
            <a:r>
              <a:rPr lang="en-US" sz="1200" dirty="0" err="1" smtClean="0">
                <a:hlinkClick r:id="rId13" action="ppaction://hlinkfile"/>
              </a:rPr>
              <a:t>Notas</a:t>
            </a:r>
            <a:r>
              <a:rPr lang="en-US" sz="1200" dirty="0" smtClean="0">
                <a:hlinkClick r:id="rId13" action="ppaction://hlinkfile"/>
              </a:rPr>
              <a:t> </a:t>
            </a:r>
            <a:r>
              <a:rPr lang="en-US" sz="1200" dirty="0" smtClean="0"/>
              <a:t>3min30</a:t>
            </a:r>
          </a:p>
          <a:p>
            <a:pPr lvl="1"/>
            <a:r>
              <a:rPr lang="en-US" sz="1200" dirty="0" err="1" smtClean="0">
                <a:hlinkClick r:id="rId14" action="ppaction://hlinkfile"/>
              </a:rPr>
              <a:t>Dispositivo</a:t>
            </a:r>
            <a:r>
              <a:rPr lang="en-US" sz="1200" dirty="0" smtClean="0">
                <a:hlinkClick r:id="rId14" action="ppaction://hlinkfile"/>
              </a:rPr>
              <a:t> de Localização </a:t>
            </a:r>
            <a:r>
              <a:rPr lang="en-US" sz="1200" dirty="0" err="1" smtClean="0">
                <a:hlinkClick r:id="rId14" action="ppaction://hlinkfile"/>
              </a:rPr>
              <a:t>em</a:t>
            </a:r>
            <a:r>
              <a:rPr lang="en-US" sz="1200" dirty="0" smtClean="0">
                <a:hlinkClick r:id="rId14" action="ppaction://hlinkfile"/>
              </a:rPr>
              <a:t> </a:t>
            </a:r>
            <a:r>
              <a:rPr lang="en-US" sz="1200" dirty="0" err="1" smtClean="0">
                <a:hlinkClick r:id="rId14" action="ppaction://hlinkfile"/>
              </a:rPr>
              <a:t>Jaú</a:t>
            </a:r>
            <a:r>
              <a:rPr lang="en-US" sz="1200" dirty="0" smtClean="0"/>
              <a:t> 2min10</a:t>
            </a:r>
          </a:p>
          <a:p>
            <a:pPr lvl="1"/>
            <a:r>
              <a:rPr lang="en-US" sz="1200" dirty="0" smtClean="0">
                <a:hlinkClick r:id="rId15" action="ppaction://hlinkfile"/>
              </a:rPr>
              <a:t>Cinema para Deficientes</a:t>
            </a:r>
            <a:r>
              <a:rPr lang="en-US" sz="1200" dirty="0" smtClean="0"/>
              <a:t> 2min20</a:t>
            </a:r>
          </a:p>
          <a:p>
            <a:pPr lvl="1"/>
            <a:r>
              <a:rPr lang="en-US" sz="1200" dirty="0" err="1" smtClean="0">
                <a:hlinkClick r:id="rId16" action="ppaction://hlinkfile"/>
              </a:rPr>
              <a:t>Sensores</a:t>
            </a:r>
            <a:r>
              <a:rPr lang="en-US" sz="1200" dirty="0" smtClean="0">
                <a:hlinkClick r:id="rId16" action="ppaction://hlinkfile"/>
              </a:rPr>
              <a:t> para Deficientes Físicos </a:t>
            </a:r>
            <a:r>
              <a:rPr lang="en-US" sz="1200" dirty="0" smtClean="0"/>
              <a:t> 3min40</a:t>
            </a:r>
          </a:p>
          <a:p>
            <a:pPr lvl="1"/>
            <a:endParaRPr lang="en-US" sz="1200" dirty="0" smtClean="0"/>
          </a:p>
          <a:p>
            <a:pPr lvl="1"/>
            <a:endParaRPr lang="en-US" sz="12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Projeto</a:t>
            </a:r>
            <a:r>
              <a:rPr lang="en-US" dirty="0" smtClean="0"/>
              <a:t> </a:t>
            </a:r>
            <a:r>
              <a:rPr lang="en-US" dirty="0" err="1" smtClean="0"/>
              <a:t>Guarux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b="1" dirty="0" smtClean="0"/>
              <a:t>Objetivo: </a:t>
            </a:r>
            <a:r>
              <a:rPr lang="pt-BR" dirty="0" smtClean="0"/>
              <a:t>Incluir digitalmente pessoas com deficiência visual, tetraplégicos e crianças com Transtorno de Desenvolvimento Global, </a:t>
            </a:r>
          </a:p>
          <a:p>
            <a:endParaRPr lang="pt-BR" b="1" dirty="0" smtClean="0"/>
          </a:p>
          <a:p>
            <a:r>
              <a:rPr lang="pt-BR" b="1" dirty="0" smtClean="0"/>
              <a:t>Desenvolvido por: </a:t>
            </a:r>
            <a:r>
              <a:rPr lang="pt-BR" dirty="0" smtClean="0"/>
              <a:t>Prefeitura Municipal de Guarulhos.</a:t>
            </a:r>
          </a:p>
          <a:p>
            <a:endParaRPr lang="pt-BR" dirty="0" smtClean="0"/>
          </a:p>
          <a:p>
            <a:r>
              <a:rPr lang="pt-BR" dirty="0" smtClean="0"/>
              <a:t>Principais softwares embarcados:</a:t>
            </a:r>
          </a:p>
          <a:p>
            <a:pPr lvl="1"/>
            <a:r>
              <a:rPr lang="pt-BR" b="1" dirty="0" err="1" smtClean="0"/>
              <a:t>Eviacam</a:t>
            </a:r>
            <a:r>
              <a:rPr lang="pt-BR" dirty="0" smtClean="0"/>
              <a:t> (interface que permite ao usuário mover e clicar o ponteiro do mouse utilizando movimentos da cabeça, o movimento é acionado por uma web </a:t>
            </a:r>
            <a:r>
              <a:rPr lang="pt-BR" dirty="0" err="1" smtClean="0"/>
              <a:t>cam</a:t>
            </a:r>
            <a:r>
              <a:rPr lang="pt-BR" dirty="0" smtClean="0"/>
              <a:t>. </a:t>
            </a:r>
            <a:r>
              <a:rPr lang="pt-BR" dirty="0" smtClean="0">
                <a:hlinkClick r:id="rId3"/>
              </a:rPr>
              <a:t>http://viacam.org</a:t>
            </a:r>
            <a:r>
              <a:rPr lang="pt-BR" dirty="0" smtClean="0"/>
              <a:t>)</a:t>
            </a:r>
          </a:p>
          <a:p>
            <a:pPr lvl="1"/>
            <a:r>
              <a:rPr lang="pt-BR" b="1" dirty="0" smtClean="0"/>
              <a:t>Orca</a:t>
            </a:r>
            <a:r>
              <a:rPr lang="pt-BR" dirty="0" smtClean="0"/>
              <a:t> (Leitor de tela destinado a deficientes visuais, o software fornece acesso a aplicativos e kit ferramentas que suportem AT-SPI como o ambiente GNOME, informando ao usuário, por meio de voz, qual aplicativo está sob a mira do ponteiro. </a:t>
            </a:r>
            <a:r>
              <a:rPr lang="pt-BR" dirty="0" smtClean="0">
                <a:hlinkClick r:id="rId4"/>
              </a:rPr>
              <a:t>http://live.gnome.org/orca</a:t>
            </a:r>
            <a:r>
              <a:rPr lang="pt-BR" dirty="0" smtClean="0"/>
              <a:t>)</a:t>
            </a:r>
          </a:p>
          <a:p>
            <a:pPr lvl="1"/>
            <a:r>
              <a:rPr lang="pt-BR" b="1" dirty="0" err="1" smtClean="0"/>
              <a:t>Tuxtype</a:t>
            </a:r>
            <a:r>
              <a:rPr lang="pt-BR" dirty="0" smtClean="0"/>
              <a:t> (jogo educacional de datilografia. </a:t>
            </a:r>
            <a:r>
              <a:rPr lang="pt-BR" dirty="0" smtClean="0">
                <a:hlinkClick r:id="rId5"/>
              </a:rPr>
              <a:t>http://tux4kids.com</a:t>
            </a:r>
            <a:r>
              <a:rPr lang="pt-BR" dirty="0" smtClean="0"/>
              <a:t>)</a:t>
            </a:r>
          </a:p>
          <a:p>
            <a:pPr lvl="1"/>
            <a:r>
              <a:rPr lang="pt-BR" b="1" dirty="0" err="1" smtClean="0"/>
              <a:t>TDGrux</a:t>
            </a:r>
            <a:r>
              <a:rPr lang="pt-BR" dirty="0" smtClean="0"/>
              <a:t> (sistema voltado para o TDG – Transtorno do Desenvolvimento Global (autismo). Tem o intuito de facilitar a interação das crianças com o ambiente, possibilitando maior aproximação das pessoas que as cercam)</a:t>
            </a:r>
          </a:p>
          <a:p>
            <a:r>
              <a:rPr lang="en-US" dirty="0" smtClean="0"/>
              <a:t>Site: </a:t>
            </a:r>
            <a:r>
              <a:rPr lang="pt-BR" dirty="0" smtClean="0">
                <a:hlinkClick r:id="rId6"/>
              </a:rPr>
              <a:t>http://www.softwarepublico.gov.br/ver-comunidade?</a:t>
            </a:r>
            <a:r>
              <a:rPr lang="pt-BR" dirty="0" err="1" smtClean="0">
                <a:hlinkClick r:id="rId6"/>
              </a:rPr>
              <a:t>community_id</a:t>
            </a:r>
            <a:r>
              <a:rPr lang="pt-BR" dirty="0" smtClean="0">
                <a:hlinkClick r:id="rId6"/>
              </a:rPr>
              <a:t>=66594611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Humor </a:t>
            </a:r>
            <a:r>
              <a:rPr lang="en-US" dirty="0" err="1" smtClean="0"/>
              <a:t>em</a:t>
            </a:r>
            <a:r>
              <a:rPr lang="en-US" dirty="0" smtClean="0"/>
              <a:t> Favor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Inclusão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8229600" cy="493776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7346" name="Picture 2" descr=" /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5905500" cy="221932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059832" y="4797152"/>
            <a:ext cx="454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</a:t>
            </a:r>
            <a:r>
              <a:rPr lang="en-US" dirty="0" err="1" smtClean="0"/>
              <a:t>Gazeta</a:t>
            </a:r>
            <a:r>
              <a:rPr lang="en-US" dirty="0" smtClean="0"/>
              <a:t> do </a:t>
            </a:r>
            <a:r>
              <a:rPr lang="en-US" dirty="0" err="1" smtClean="0"/>
              <a:t>Povo</a:t>
            </a:r>
            <a:r>
              <a:rPr lang="en-US" dirty="0" smtClean="0"/>
              <a:t>, 09 de 11 de 2012)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6322" name="Picture 2" descr="http://sphotos-a.ak.fbcdn.net/hphotos-ak-ash4/223956_153479801456705_94664063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80928"/>
            <a:ext cx="7143750" cy="2771776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563889" y="5445224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Fonte</a:t>
            </a:r>
            <a:r>
              <a:rPr lang="en-US" sz="1200" dirty="0" smtClean="0"/>
              <a:t>: </a:t>
            </a:r>
            <a:r>
              <a:rPr lang="en-US" sz="1200" dirty="0" smtClean="0">
                <a:hlinkClick r:id="rId3"/>
              </a:rPr>
              <a:t>www.supernormais.com.br</a:t>
            </a:r>
            <a:r>
              <a:rPr lang="en-US" sz="1200" dirty="0" smtClean="0"/>
              <a:t> </a:t>
            </a:r>
          </a:p>
          <a:p>
            <a:r>
              <a:rPr lang="en-US" sz="1200" dirty="0" err="1" smtClean="0"/>
              <a:t>Reportagem</a:t>
            </a:r>
            <a:r>
              <a:rPr lang="en-US" sz="1200" dirty="0" smtClean="0"/>
              <a:t> </a:t>
            </a:r>
            <a:r>
              <a:rPr lang="en-US" sz="1200" dirty="0" err="1" smtClean="0"/>
              <a:t>em</a:t>
            </a:r>
            <a:r>
              <a:rPr lang="en-US" sz="1200" dirty="0" smtClean="0"/>
              <a:t> </a:t>
            </a:r>
            <a:r>
              <a:rPr lang="en-US" sz="1200" dirty="0" smtClean="0">
                <a:hlinkClick r:id="rId4"/>
              </a:rPr>
              <a:t>http</a:t>
            </a:r>
            <a:r>
              <a:rPr lang="en-US" sz="1200" smtClean="0">
                <a:hlinkClick r:id="rId4"/>
              </a:rPr>
              <a:t>://www.gazetadopovo.com.br/vidaecidadania/conteudo.phtml?tl=1&amp;id=1316556&amp;tit=Humor-em-favor-da-inclusao</a:t>
            </a:r>
            <a:r>
              <a:rPr lang="en-US" sz="1200" smtClean="0"/>
              <a:t> </a:t>
            </a:r>
            <a:endParaRPr lang="pt-BR" sz="1200" dirty="0"/>
          </a:p>
        </p:txBody>
      </p:sp>
      <p:pic>
        <p:nvPicPr>
          <p:cNvPr id="56324" name="Picture 4" descr="http://sphotos-a.ak.fbcdn.net/hphotos-ak-ash4/199030_152336721571013_79860917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0"/>
            <a:ext cx="714375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Vídeo</a:t>
            </a:r>
            <a:r>
              <a:rPr lang="en-US" dirty="0" smtClean="0"/>
              <a:t> </a:t>
            </a:r>
            <a:r>
              <a:rPr lang="en-US" dirty="0" err="1" smtClean="0"/>
              <a:t>Luva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Libras - </a:t>
            </a:r>
            <a:r>
              <a:rPr lang="pt-BR" dirty="0" smtClean="0">
                <a:hlinkClick r:id="rId2" action="ppaction://hlinkfile"/>
              </a:rPr>
              <a:t>Acesse aqui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TV </a:t>
            </a:r>
            <a:r>
              <a:rPr lang="en-US" dirty="0" err="1" smtClean="0"/>
              <a:t>para</a:t>
            </a:r>
            <a:r>
              <a:rPr lang="en-US" dirty="0" smtClean="0"/>
              <a:t> Libras - </a:t>
            </a:r>
            <a:r>
              <a:rPr lang="en-US" dirty="0" smtClean="0">
                <a:hlinkClick r:id="rId3"/>
              </a:rPr>
              <a:t>http://www.tvines.com.br/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Edital</a:t>
            </a:r>
            <a:r>
              <a:rPr lang="en-US" dirty="0" smtClean="0"/>
              <a:t> </a:t>
            </a:r>
            <a:r>
              <a:rPr lang="en-US" dirty="0" err="1" smtClean="0"/>
              <a:t>Acessibilidade</a:t>
            </a:r>
            <a:r>
              <a:rPr lang="en-US" dirty="0" smtClean="0"/>
              <a:t> do FINEP –</a:t>
            </a:r>
            <a:r>
              <a:rPr lang="en-US" dirty="0" smtClean="0">
                <a:hlinkClick r:id="rId4" action="ppaction://hlinkfile"/>
              </a:rPr>
              <a:t> </a:t>
            </a:r>
            <a:r>
              <a:rPr lang="en-US" dirty="0" err="1" smtClean="0">
                <a:hlinkClick r:id="rId4" action="ppaction://hlinkfile"/>
              </a:rPr>
              <a:t>Acesse</a:t>
            </a:r>
            <a:r>
              <a:rPr lang="en-US" dirty="0" smtClean="0">
                <a:hlinkClick r:id="rId4" action="ppaction://hlinkfile"/>
              </a:rPr>
              <a:t> </a:t>
            </a:r>
            <a:r>
              <a:rPr lang="en-US" dirty="0" err="1" smtClean="0">
                <a:hlinkClick r:id="rId4" action="ppaction://hlinkfile"/>
              </a:rPr>
              <a:t>aqui</a:t>
            </a:r>
            <a:r>
              <a:rPr lang="en-US" dirty="0" smtClean="0"/>
              <a:t>.</a:t>
            </a:r>
            <a:endParaRPr lang="pt-BR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645024"/>
            <a:ext cx="46687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Conteúdo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Considerações</a:t>
            </a:r>
            <a:r>
              <a:rPr lang="en-US" sz="2800" dirty="0" smtClean="0"/>
              <a:t> </a:t>
            </a:r>
            <a:r>
              <a:rPr lang="en-US" sz="2800" dirty="0" err="1" smtClean="0"/>
              <a:t>Iniciais</a:t>
            </a:r>
            <a:endParaRPr lang="en-US" sz="2800" dirty="0" smtClean="0"/>
          </a:p>
          <a:p>
            <a:r>
              <a:rPr lang="en-US" sz="2800" dirty="0" smtClean="0"/>
              <a:t>Dados </a:t>
            </a:r>
            <a:r>
              <a:rPr lang="en-US" sz="2800" dirty="0" err="1" smtClean="0"/>
              <a:t>Estatísticos</a:t>
            </a:r>
            <a:endParaRPr lang="en-US" sz="2800" dirty="0" smtClean="0"/>
          </a:p>
          <a:p>
            <a:r>
              <a:rPr lang="en-US" sz="2800" dirty="0" err="1" smtClean="0"/>
              <a:t>Inclusão</a:t>
            </a:r>
            <a:r>
              <a:rPr lang="en-US" sz="2800" dirty="0" smtClean="0"/>
              <a:t> de </a:t>
            </a:r>
            <a:r>
              <a:rPr lang="en-US" sz="2800" dirty="0" err="1" smtClean="0"/>
              <a:t>Portadores</a:t>
            </a:r>
            <a:r>
              <a:rPr lang="en-US" sz="2800" dirty="0" smtClean="0"/>
              <a:t> de </a:t>
            </a:r>
            <a:r>
              <a:rPr lang="en-US" sz="2800" dirty="0" err="1" smtClean="0"/>
              <a:t>Deficiência</a:t>
            </a:r>
            <a:endParaRPr lang="en-US" sz="2800" dirty="0" smtClean="0"/>
          </a:p>
          <a:p>
            <a:pPr lvl="1"/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Deficiência</a:t>
            </a:r>
            <a:r>
              <a:rPr lang="en-US" sz="2400" dirty="0" smtClean="0"/>
              <a:t> </a:t>
            </a:r>
            <a:r>
              <a:rPr lang="en-US" sz="2400" dirty="0" err="1" smtClean="0"/>
              <a:t>Auditiva</a:t>
            </a:r>
            <a:endParaRPr lang="en-US" sz="2400" dirty="0" smtClean="0"/>
          </a:p>
          <a:p>
            <a:pPr lvl="1"/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Deficiência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Locomoção</a:t>
            </a:r>
            <a:endParaRPr lang="en-US" sz="2400" dirty="0" smtClean="0"/>
          </a:p>
          <a:p>
            <a:pPr lvl="1"/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Deficiência</a:t>
            </a:r>
            <a:r>
              <a:rPr lang="en-US" sz="2400" dirty="0" smtClean="0"/>
              <a:t> Visual</a:t>
            </a:r>
          </a:p>
          <a:p>
            <a:r>
              <a:rPr lang="en-US" sz="2800" dirty="0" err="1" smtClean="0"/>
              <a:t>Atividade</a:t>
            </a:r>
            <a:endParaRPr lang="en-US" sz="2800" dirty="0" smtClean="0"/>
          </a:p>
          <a:p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Considerações</a:t>
            </a:r>
            <a:r>
              <a:rPr lang="en-US" dirty="0" smtClean="0"/>
              <a:t> </a:t>
            </a:r>
            <a:r>
              <a:rPr lang="en-US" dirty="0" err="1" smtClean="0"/>
              <a:t>Iniciais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 Paraná </a:t>
            </a:r>
            <a:r>
              <a:rPr lang="en-US" dirty="0" err="1" smtClean="0"/>
              <a:t>concentra</a:t>
            </a:r>
            <a:r>
              <a:rPr lang="en-US" dirty="0" smtClean="0"/>
              <a:t> APLs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Equipamentos</a:t>
            </a:r>
            <a:r>
              <a:rPr lang="en-US" dirty="0" smtClean="0"/>
              <a:t> </a:t>
            </a:r>
            <a:r>
              <a:rPr lang="en-US" dirty="0" err="1" smtClean="0"/>
              <a:t>Médico</a:t>
            </a:r>
            <a:r>
              <a:rPr lang="en-US" dirty="0" smtClean="0"/>
              <a:t> </a:t>
            </a:r>
            <a:r>
              <a:rPr lang="en-US" dirty="0" err="1" smtClean="0"/>
              <a:t>Hospitalares</a:t>
            </a:r>
            <a:endParaRPr lang="en-US" dirty="0" smtClean="0"/>
          </a:p>
          <a:p>
            <a:pPr lvl="1"/>
            <a:r>
              <a:rPr lang="en-US" dirty="0" smtClean="0"/>
              <a:t>APL de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Médico-Hospitalares</a:t>
            </a:r>
            <a:r>
              <a:rPr lang="en-US" dirty="0" smtClean="0"/>
              <a:t> de Curitiba</a:t>
            </a:r>
          </a:p>
          <a:p>
            <a:pPr lvl="1"/>
            <a:r>
              <a:rPr lang="en-US" dirty="0" smtClean="0"/>
              <a:t>APL de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Médico-Odontológicos</a:t>
            </a:r>
            <a:r>
              <a:rPr lang="en-US" dirty="0" smtClean="0"/>
              <a:t> de Campo </a:t>
            </a:r>
            <a:r>
              <a:rPr lang="en-US" dirty="0" err="1" smtClean="0"/>
              <a:t>Mourão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e </a:t>
            </a:r>
            <a:r>
              <a:rPr lang="en-US" dirty="0" err="1" smtClean="0"/>
              <a:t>apoio</a:t>
            </a:r>
            <a:r>
              <a:rPr lang="en-US" dirty="0" smtClean="0"/>
              <a:t> </a:t>
            </a:r>
            <a:r>
              <a:rPr lang="en-US" dirty="0" err="1" smtClean="0"/>
              <a:t>institucional</a:t>
            </a:r>
            <a:r>
              <a:rPr lang="en-US" dirty="0" smtClean="0"/>
              <a:t> para a </a:t>
            </a:r>
            <a:r>
              <a:rPr lang="en-US" dirty="0" err="1" smtClean="0"/>
              <a:t>realização</a:t>
            </a:r>
            <a:r>
              <a:rPr lang="en-US" dirty="0" smtClean="0"/>
              <a:t> de </a:t>
            </a:r>
            <a:r>
              <a:rPr lang="en-US" dirty="0" err="1" smtClean="0"/>
              <a:t>projetos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acessibilidade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Em</a:t>
            </a:r>
            <a:r>
              <a:rPr lang="en-US" dirty="0" smtClean="0"/>
              <a:t> Curitiba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oferecidos</a:t>
            </a:r>
            <a:r>
              <a:rPr lang="en-US" dirty="0" smtClean="0"/>
              <a:t> </a:t>
            </a:r>
            <a:r>
              <a:rPr lang="en-US" dirty="0" err="1" smtClean="0"/>
              <a:t>cursos</a:t>
            </a:r>
            <a:r>
              <a:rPr lang="en-US" dirty="0" smtClean="0"/>
              <a:t> de </a:t>
            </a:r>
            <a:r>
              <a:rPr lang="en-US" dirty="0" err="1" smtClean="0"/>
              <a:t>pós-graduação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Engenharia</a:t>
            </a:r>
            <a:r>
              <a:rPr lang="en-US" dirty="0" smtClean="0"/>
              <a:t> </a:t>
            </a:r>
            <a:r>
              <a:rPr lang="en-US" dirty="0" err="1" smtClean="0"/>
              <a:t>Biomédica</a:t>
            </a:r>
            <a:endParaRPr lang="en-US" dirty="0" smtClean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956</TotalTime>
  <Words>2512</Words>
  <Application>Microsoft Office PowerPoint</Application>
  <PresentationFormat>Apresentação na tela (4:3)</PresentationFormat>
  <Paragraphs>387</Paragraphs>
  <Slides>45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Arial</vt:lpstr>
      <vt:lpstr>Bookman Old Style</vt:lpstr>
      <vt:lpstr>Calibri</vt:lpstr>
      <vt:lpstr>Gill Sans MT</vt:lpstr>
      <vt:lpstr>Wingdings</vt:lpstr>
      <vt:lpstr>Wingdings 3</vt:lpstr>
      <vt:lpstr>Origem</vt:lpstr>
      <vt:lpstr>Tecnologias de  Inclusão de Portadores de Necessidades Especiais</vt:lpstr>
      <vt:lpstr>MEC - COMPETÊNCIAS DCN-MEC </vt:lpstr>
      <vt:lpstr>Apresentação do PowerPoint</vt:lpstr>
      <vt:lpstr>Tecnologias de  Inclusão de Portadores de Necessidades Especiais</vt:lpstr>
      <vt:lpstr>Humor em Favor da Inclusão</vt:lpstr>
      <vt:lpstr>Apresentação do PowerPoint</vt:lpstr>
      <vt:lpstr>Introdução</vt:lpstr>
      <vt:lpstr>Conteúdo</vt:lpstr>
      <vt:lpstr>Considerações Iniciais</vt:lpstr>
      <vt:lpstr>Dados Estatísticos Censo de 2000</vt:lpstr>
      <vt:lpstr>Dados Estatísticos Censo de 2000</vt:lpstr>
      <vt:lpstr>Inclusão de Portadores de Deficiência Locomotora</vt:lpstr>
      <vt:lpstr>Plataforma Elevatória</vt:lpstr>
      <vt:lpstr>Cadeira Ortomóvel</vt:lpstr>
      <vt:lpstr>Outras Cadeiras</vt:lpstr>
      <vt:lpstr>Triciclos e Quadriciclos</vt:lpstr>
      <vt:lpstr>Tipos de Cadeiras de Rodas</vt:lpstr>
      <vt:lpstr>Cadeiras de Rodas – Pressão sobre o assento</vt:lpstr>
      <vt:lpstr>Exoesqueletos</vt:lpstr>
      <vt:lpstr>Exoesqueletos</vt:lpstr>
      <vt:lpstr>Biosmart - Soluções</vt:lpstr>
      <vt:lpstr>Outros Vídeos de Soluções para Portadores de Deficiência de Locomoção</vt:lpstr>
      <vt:lpstr>Inclusão de Portadores de Deficiência Auditiva</vt:lpstr>
      <vt:lpstr>Aparelhos de Surdez – Solar Ear</vt:lpstr>
      <vt:lpstr>Despertador Vibratório Lauden</vt:lpstr>
      <vt:lpstr>Casa Adaptada para o Bebê Surdo</vt:lpstr>
      <vt:lpstr>Telefone para Surdos</vt:lpstr>
      <vt:lpstr>Inclusão de Portadores de Deficiência Visual</vt:lpstr>
      <vt:lpstr>Inovações Tecnológicas</vt:lpstr>
      <vt:lpstr>Aparelho para Identificar Objetos</vt:lpstr>
      <vt:lpstr>Cinema para Portadores de Deficiência Visual</vt:lpstr>
      <vt:lpstr>RECURSOS - SELEÇÃO PÚBLICA DE PROPOSTAS PARA APOIO A PROJETOS DE PESQUISA E DESENVOLVIMENTO DE TECNOLOGIA ASSISTIVA</vt:lpstr>
      <vt:lpstr>Linhas Temáticas</vt:lpstr>
      <vt:lpstr>Interfaces Cérebro-Computador</vt:lpstr>
      <vt:lpstr>Apresentação do PowerPoint</vt:lpstr>
      <vt:lpstr>BCI2000 – Interface Padrão</vt:lpstr>
      <vt:lpstr>Apresentação do PowerPoint</vt:lpstr>
      <vt:lpstr>Atividade: Geração de Alternativas para Orientação Espacial de Cegos</vt:lpstr>
      <vt:lpstr>Vídeos de Tecnologias de Acessibilidade</vt:lpstr>
      <vt:lpstr>Referências</vt:lpstr>
      <vt:lpstr>Apresentação do PowerPoint</vt:lpstr>
      <vt:lpstr>Portal Vez da Voz</vt:lpstr>
      <vt:lpstr>Casa para Idosos Segura</vt:lpstr>
      <vt:lpstr>Vídeos de Tecnologias de Acessibilidade</vt:lpstr>
      <vt:lpstr>Projeto Guarux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Tecnologias Sociais</dc:title>
  <dc:creator>JAMES</dc:creator>
  <cp:lastModifiedBy>James Baraniuk</cp:lastModifiedBy>
  <cp:revision>76</cp:revision>
  <dcterms:created xsi:type="dcterms:W3CDTF">2011-04-27T02:54:57Z</dcterms:created>
  <dcterms:modified xsi:type="dcterms:W3CDTF">2013-07-05T17:44:53Z</dcterms:modified>
</cp:coreProperties>
</file>