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8"/>
  </p:notesMasterIdLst>
  <p:handoutMasterIdLst>
    <p:handoutMasterId r:id="rId99"/>
  </p:handoutMasterIdLst>
  <p:sldIdLst>
    <p:sldId id="312" r:id="rId2"/>
    <p:sldId id="478" r:id="rId3"/>
    <p:sldId id="514" r:id="rId4"/>
    <p:sldId id="585" r:id="rId5"/>
    <p:sldId id="632" r:id="rId6"/>
    <p:sldId id="644" r:id="rId7"/>
    <p:sldId id="651" r:id="rId8"/>
    <p:sldId id="512" r:id="rId9"/>
    <p:sldId id="473" r:id="rId10"/>
    <p:sldId id="583" r:id="rId11"/>
    <p:sldId id="572" r:id="rId12"/>
    <p:sldId id="584" r:id="rId13"/>
    <p:sldId id="573" r:id="rId14"/>
    <p:sldId id="586" r:id="rId15"/>
    <p:sldId id="587" r:id="rId16"/>
    <p:sldId id="595" r:id="rId17"/>
    <p:sldId id="590" r:id="rId18"/>
    <p:sldId id="599" r:id="rId19"/>
    <p:sldId id="598" r:id="rId20"/>
    <p:sldId id="600" r:id="rId21"/>
    <p:sldId id="601" r:id="rId22"/>
    <p:sldId id="602" r:id="rId23"/>
    <p:sldId id="603" r:id="rId24"/>
    <p:sldId id="596" r:id="rId25"/>
    <p:sldId id="607" r:id="rId26"/>
    <p:sldId id="608" r:id="rId27"/>
    <p:sldId id="611" r:id="rId28"/>
    <p:sldId id="612" r:id="rId29"/>
    <p:sldId id="613" r:id="rId30"/>
    <p:sldId id="614" r:id="rId31"/>
    <p:sldId id="609" r:id="rId32"/>
    <p:sldId id="616" r:id="rId33"/>
    <p:sldId id="617" r:id="rId34"/>
    <p:sldId id="618" r:id="rId35"/>
    <p:sldId id="619" r:id="rId36"/>
    <p:sldId id="615" r:id="rId37"/>
    <p:sldId id="620" r:id="rId38"/>
    <p:sldId id="621" r:id="rId39"/>
    <p:sldId id="610" r:id="rId40"/>
    <p:sldId id="622" r:id="rId41"/>
    <p:sldId id="623" r:id="rId42"/>
    <p:sldId id="624" r:id="rId43"/>
    <p:sldId id="625" r:id="rId44"/>
    <p:sldId id="626" r:id="rId45"/>
    <p:sldId id="606" r:id="rId46"/>
    <p:sldId id="597" r:id="rId47"/>
    <p:sldId id="604" r:id="rId48"/>
    <p:sldId id="641" r:id="rId49"/>
    <p:sldId id="300" r:id="rId50"/>
    <p:sldId id="638" r:id="rId51"/>
    <p:sldId id="591" r:id="rId52"/>
    <p:sldId id="636" r:id="rId53"/>
    <p:sldId id="635" r:id="rId54"/>
    <p:sldId id="634" r:id="rId55"/>
    <p:sldId id="605" r:id="rId56"/>
    <p:sldId id="637" r:id="rId57"/>
    <p:sldId id="592" r:id="rId58"/>
    <p:sldId id="640" r:id="rId59"/>
    <p:sldId id="643" r:id="rId60"/>
    <p:sldId id="645" r:id="rId61"/>
    <p:sldId id="647" r:id="rId62"/>
    <p:sldId id="646" r:id="rId63"/>
    <p:sldId id="652" r:id="rId64"/>
    <p:sldId id="653" r:id="rId65"/>
    <p:sldId id="654" r:id="rId66"/>
    <p:sldId id="655" r:id="rId67"/>
    <p:sldId id="656" r:id="rId68"/>
    <p:sldId id="642" r:id="rId69"/>
    <p:sldId id="648" r:id="rId70"/>
    <p:sldId id="627" r:id="rId71"/>
    <p:sldId id="657" r:id="rId72"/>
    <p:sldId id="658" r:id="rId73"/>
    <p:sldId id="589" r:id="rId74"/>
    <p:sldId id="630" r:id="rId75"/>
    <p:sldId id="633" r:id="rId76"/>
    <p:sldId id="631" r:id="rId77"/>
    <p:sldId id="594" r:id="rId78"/>
    <p:sldId id="650" r:id="rId79"/>
    <p:sldId id="661" r:id="rId80"/>
    <p:sldId id="670" r:id="rId81"/>
    <p:sldId id="669" r:id="rId82"/>
    <p:sldId id="660" r:id="rId83"/>
    <p:sldId id="666" r:id="rId84"/>
    <p:sldId id="667" r:id="rId85"/>
    <p:sldId id="668" r:id="rId86"/>
    <p:sldId id="671" r:id="rId87"/>
    <p:sldId id="662" r:id="rId88"/>
    <p:sldId id="663" r:id="rId89"/>
    <p:sldId id="664" r:id="rId90"/>
    <p:sldId id="665" r:id="rId91"/>
    <p:sldId id="673" r:id="rId92"/>
    <p:sldId id="674" r:id="rId93"/>
    <p:sldId id="675" r:id="rId94"/>
    <p:sldId id="676" r:id="rId95"/>
    <p:sldId id="677" r:id="rId96"/>
    <p:sldId id="678" r:id="rId97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969696"/>
    <a:srgbClr val="B26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540" autoAdjust="0"/>
  </p:normalViewPr>
  <p:slideViewPr>
    <p:cSldViewPr>
      <p:cViewPr>
        <p:scale>
          <a:sx n="66" d="100"/>
          <a:sy n="66" d="100"/>
        </p:scale>
        <p:origin x="-2232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9C5B82-8F16-4B01-B76C-F586FFE7E278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7271D1-6B87-434F-94FC-618E5668F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0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3D8A-BE9B-4402-8C58-3F40EE20B1C8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6A65-DFC0-42C7-AB63-36168E1E5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3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23,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1" name="Rectangle 5"/>
          <p:cNvSpPr>
            <a:spLocks noChangeArrowheads="1"/>
          </p:cNvSpPr>
          <p:nvPr userDrawn="1"/>
        </p:nvSpPr>
        <p:spPr bwMode="ltGray">
          <a:xfrm>
            <a:off x="827088" y="6538913"/>
            <a:ext cx="368300" cy="33337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2" name="Rectangle 14"/>
          <p:cNvSpPr>
            <a:spLocks noChangeArrowheads="1"/>
          </p:cNvSpPr>
          <p:nvPr userDrawn="1"/>
        </p:nvSpPr>
        <p:spPr bwMode="auto">
          <a:xfrm>
            <a:off x="0" y="620713"/>
            <a:ext cx="9144000" cy="714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" name="Rectangle 15"/>
          <p:cNvSpPr>
            <a:spLocks noChangeArrowheads="1"/>
          </p:cNvSpPr>
          <p:nvPr userDrawn="1"/>
        </p:nvSpPr>
        <p:spPr bwMode="auto">
          <a:xfrm>
            <a:off x="539750" y="6453188"/>
            <a:ext cx="8604250" cy="71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" name="Text Box 20"/>
          <p:cNvSpPr txBox="1">
            <a:spLocks noChangeArrowheads="1"/>
          </p:cNvSpPr>
          <p:nvPr userDrawn="1"/>
        </p:nvSpPr>
        <p:spPr bwMode="auto">
          <a:xfrm>
            <a:off x="1447800" y="6521450"/>
            <a:ext cx="6551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pt-BR" sz="1600" b="1" dirty="0" smtClean="0">
              <a:latin typeface="Arial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 userDrawn="1"/>
        </p:nvSpPr>
        <p:spPr bwMode="auto">
          <a:xfrm>
            <a:off x="8442325" y="6507163"/>
            <a:ext cx="684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8DD74B7-D8A3-422F-A1DA-C4EB443B2834}" type="slidenum">
              <a:rPr lang="pt-BR" b="1" smtClean="0"/>
              <a:pPr eaLnBrk="1" hangingPunct="1">
                <a:spcBef>
                  <a:spcPct val="50000"/>
                </a:spcBef>
                <a:defRPr/>
              </a:pPr>
              <a:t>‹nº›</a:t>
            </a:fld>
            <a:endParaRPr lang="pt-BR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Eletricidade Aplicada I</a:t>
            </a:r>
            <a:endParaRPr lang="pt-BR" sz="40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45619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Capitulo 5 – </a:t>
            </a: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</a:rPr>
              <a:t>Motores CC;</a:t>
            </a:r>
            <a:endParaRPr lang="pt-BR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692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7"/>
          <a:stretch/>
        </p:blipFill>
        <p:spPr bwMode="auto">
          <a:xfrm>
            <a:off x="539552" y="972458"/>
            <a:ext cx="8151302" cy="49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/>
                </a:solidFill>
              </a:rPr>
              <a:t>Domínios Magnéticos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707885"/>
          </a:xfrm>
        </p:spPr>
        <p:txBody>
          <a:bodyPr>
            <a:normAutofit fontScale="92500"/>
          </a:bodyPr>
          <a:lstStyle/>
          <a:p>
            <a:pPr marL="68580" indent="0">
              <a:buSzPct val="90000"/>
              <a:buNone/>
            </a:pPr>
            <a:r>
              <a:rPr lang="pt-BR" sz="2000" dirty="0"/>
              <a:t>Os principais componentes de um motor de corrente contínua (motor CC, por </a:t>
            </a:r>
            <a:r>
              <a:rPr lang="pt-BR" sz="2000" dirty="0" smtClean="0"/>
              <a:t>simplicidade) são </a:t>
            </a:r>
            <a:r>
              <a:rPr lang="pt-BR" sz="2000" dirty="0"/>
              <a:t>descritos como segue</a:t>
            </a:r>
            <a:r>
              <a:rPr lang="pt-BR" sz="2000" dirty="0" smtClean="0"/>
              <a:t>:</a:t>
            </a:r>
          </a:p>
          <a:p>
            <a:pPr>
              <a:buSzPct val="90000"/>
            </a:pPr>
            <a:endParaRPr lang="pt-BR" sz="2000" dirty="0"/>
          </a:p>
          <a:p>
            <a:pPr>
              <a:buSzPct val="90000"/>
            </a:pPr>
            <a:r>
              <a:rPr lang="pt-BR" sz="2000" dirty="0" smtClean="0"/>
              <a:t>Rotor (Armadura)</a:t>
            </a:r>
          </a:p>
          <a:p>
            <a:pPr marL="68580" indent="0">
              <a:buSzPct val="90000"/>
              <a:buNone/>
            </a:pPr>
            <a:r>
              <a:rPr lang="pt-BR" sz="2000" dirty="0" smtClean="0"/>
              <a:t>A </a:t>
            </a:r>
            <a:r>
              <a:rPr lang="pt-BR" sz="2000" dirty="0"/>
              <a:t>armadura do motor recebe a corrente de um circuito externo (a fonte de alimentação), e a armadura do gerador libera corrente para um circuito externo (a carga). Como a armadura gira, ela é também chamada de rotor. </a:t>
            </a:r>
            <a:endParaRPr lang="pt-BR" sz="2000" dirty="0" smtClean="0"/>
          </a:p>
          <a:p>
            <a:pPr marL="68580" indent="0">
              <a:buSzPct val="90000"/>
              <a:buNone/>
            </a:pPr>
            <a:endParaRPr lang="pt-BR" sz="2000" dirty="0"/>
          </a:p>
          <a:p>
            <a:pPr>
              <a:buSzPct val="90000"/>
            </a:pPr>
            <a:r>
              <a:rPr lang="pt-BR" sz="2000" dirty="0" smtClean="0"/>
              <a:t>Comutador</a:t>
            </a:r>
          </a:p>
          <a:p>
            <a:pPr marL="68580" indent="0">
              <a:buNone/>
            </a:pPr>
            <a:r>
              <a:rPr lang="pt-BR" sz="2100" dirty="0"/>
              <a:t>D</a:t>
            </a:r>
            <a:r>
              <a:rPr lang="pt-BR" sz="2100" dirty="0" smtClean="0"/>
              <a:t>ispositivo </a:t>
            </a:r>
            <a:r>
              <a:rPr lang="pt-BR" sz="2100" dirty="0"/>
              <a:t>mecânico (tubo de cobre </a:t>
            </a:r>
            <a:r>
              <a:rPr lang="pt-BR" sz="2100" dirty="0" err="1"/>
              <a:t>axialmente</a:t>
            </a:r>
            <a:r>
              <a:rPr lang="pt-BR" sz="2100" dirty="0"/>
              <a:t> segmentado) no </a:t>
            </a:r>
            <a:r>
              <a:rPr lang="pt-BR" sz="2100" dirty="0" smtClean="0"/>
              <a:t>qual estão </a:t>
            </a:r>
            <a:r>
              <a:rPr lang="pt-BR" sz="2100" dirty="0"/>
              <a:t>conectados os terminais das espiras da armadura, e cujo papel é </a:t>
            </a:r>
            <a:r>
              <a:rPr lang="pt-BR" sz="2100" dirty="0" smtClean="0"/>
              <a:t>inverter sistematicamente </a:t>
            </a:r>
            <a:r>
              <a:rPr lang="pt-BR" sz="2100" dirty="0"/>
              <a:t>o sentido da corrente contínua que circula na armadura</a:t>
            </a:r>
          </a:p>
        </p:txBody>
      </p:sp>
    </p:spTree>
    <p:extLst>
      <p:ext uri="{BB962C8B-B14F-4D97-AF65-F5344CB8AC3E}">
        <p14:creationId xmlns:p14="http://schemas.microsoft.com/office/powerpoint/2010/main" val="12691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/>
                </a:solidFill>
              </a:rPr>
              <a:t>Domínios Magnéticos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707885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pt-BR" sz="2000" dirty="0" smtClean="0"/>
              <a:t>Escovas</a:t>
            </a:r>
          </a:p>
          <a:p>
            <a:pPr marL="68580" indent="0">
              <a:buNone/>
            </a:pPr>
            <a:r>
              <a:rPr lang="pt-BR" sz="2000" dirty="0"/>
              <a:t>São conectores de grafita fixos, montados sobre molas que permitem que eles deslizem (ou “escovem”) sobre o comutador no eixo da armadura. Assim, as escovas servem de contato entre os enrolamentos da armadura e a carga externa (no caso do gerador). </a:t>
            </a:r>
            <a:r>
              <a:rPr lang="pt-BR" sz="2000" dirty="0" smtClean="0"/>
              <a:t> As </a:t>
            </a:r>
            <a:r>
              <a:rPr lang="pt-BR" sz="2000" dirty="0"/>
              <a:t>escovas estão sempre instantaneamente conectadas a um segmento do comutador e em contato com uma bobina localizada na zona interpolar </a:t>
            </a:r>
            <a:r>
              <a:rPr lang="pt-BR" sz="2000" dirty="0" smtClean="0"/>
              <a:t>. </a:t>
            </a:r>
          </a:p>
          <a:p>
            <a:pPr marL="68580" indent="0">
              <a:buSzPct val="90000"/>
              <a:buNone/>
            </a:pPr>
            <a:endParaRPr lang="pt-BR" sz="2000" dirty="0"/>
          </a:p>
          <a:p>
            <a:pPr>
              <a:buSzPct val="90000"/>
            </a:pPr>
            <a:r>
              <a:rPr lang="pt-BR" sz="2000" dirty="0" err="1" smtClean="0"/>
              <a:t>Estator</a:t>
            </a:r>
            <a:r>
              <a:rPr lang="pt-BR" sz="2000" dirty="0" smtClean="0"/>
              <a:t> (Campo)</a:t>
            </a:r>
          </a:p>
          <a:p>
            <a:pPr marL="68580" indent="0">
              <a:buNone/>
            </a:pPr>
            <a:r>
              <a:rPr lang="pt-BR" sz="2000" dirty="0" smtClean="0"/>
              <a:t>Contém </a:t>
            </a:r>
            <a:r>
              <a:rPr lang="pt-BR" sz="2000" dirty="0"/>
              <a:t>um </a:t>
            </a:r>
            <a:r>
              <a:rPr lang="pt-BR" sz="2000" dirty="0" smtClean="0"/>
              <a:t>enrolamento </a:t>
            </a:r>
            <a:r>
              <a:rPr lang="pt-BR" sz="2000" dirty="0"/>
              <a:t>que é alimentado </a:t>
            </a:r>
            <a:r>
              <a:rPr lang="pt-BR" sz="2000" dirty="0" smtClean="0"/>
              <a:t>diretamente por </a:t>
            </a:r>
            <a:r>
              <a:rPr lang="pt-BR" sz="2000" dirty="0"/>
              <a:t>uma fonte de tensão contínua; no caso de pequenos motores, o </a:t>
            </a:r>
            <a:r>
              <a:rPr lang="pt-BR" sz="2000" dirty="0" err="1"/>
              <a:t>estator</a:t>
            </a:r>
            <a:r>
              <a:rPr lang="pt-BR" sz="2000" dirty="0"/>
              <a:t> pode </a:t>
            </a:r>
            <a:r>
              <a:rPr lang="pt-BR" sz="2000" dirty="0" smtClean="0"/>
              <a:t>ser um </a:t>
            </a:r>
            <a:r>
              <a:rPr lang="pt-BR" sz="2000" dirty="0"/>
              <a:t>simples imã permanente;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41703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Princípio de Funcionamento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23652"/>
            <a:ext cx="7848872" cy="4129684"/>
          </a:xfrm>
        </p:spPr>
        <p:txBody>
          <a:bodyPr>
            <a:normAutofit/>
          </a:bodyPr>
          <a:lstStyle/>
          <a:p>
            <a:r>
              <a:rPr lang="pt-BR" dirty="0"/>
              <a:t>O comutador no contato </a:t>
            </a:r>
            <a:r>
              <a:rPr lang="pt-BR" dirty="0" smtClean="0"/>
              <a:t>com as </a:t>
            </a:r>
            <a:r>
              <a:rPr lang="pt-BR" dirty="0"/>
              <a:t>escovas transforma </a:t>
            </a:r>
            <a:r>
              <a:rPr lang="pt-BR" dirty="0" smtClean="0"/>
              <a:t>a tensão </a:t>
            </a:r>
            <a:r>
              <a:rPr lang="pt-BR" dirty="0"/>
              <a:t>alternada em </a:t>
            </a:r>
            <a:r>
              <a:rPr lang="pt-BR" dirty="0" smtClean="0"/>
              <a:t>uma unidirecional </a:t>
            </a:r>
            <a:r>
              <a:rPr lang="pt-BR" dirty="0"/>
              <a:t>e </a:t>
            </a:r>
            <a:r>
              <a:rPr lang="pt-BR" dirty="0" smtClean="0"/>
              <a:t>pulsante;</a:t>
            </a:r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comutador age como </a:t>
            </a:r>
            <a:r>
              <a:rPr lang="pt-BR" dirty="0" smtClean="0"/>
              <a:t>um retificador mecânico;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1710"/>
            <a:ext cx="3888432" cy="200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32040" y="541560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400" dirty="0">
                <a:solidFill>
                  <a:schemeClr val="tx2"/>
                </a:solidFill>
                <a:latin typeface="+mn-lt"/>
              </a:rPr>
              <a:t>Tensão entre escovas</a:t>
            </a:r>
          </a:p>
        </p:txBody>
      </p:sp>
    </p:spTree>
    <p:extLst>
      <p:ext uri="{BB962C8B-B14F-4D97-AF65-F5344CB8AC3E}">
        <p14:creationId xmlns:p14="http://schemas.microsoft.com/office/powerpoint/2010/main" val="39178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7" y="1412776"/>
            <a:ext cx="786518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3" y="1196752"/>
            <a:ext cx="78755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7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9056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4476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motor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012424"/>
            <a:ext cx="7421839" cy="5224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i="1" dirty="0" err="1"/>
              <a:t>fem</a:t>
            </a:r>
            <a:r>
              <a:rPr lang="pt-BR" i="1" dirty="0"/>
              <a:t> </a:t>
            </a:r>
            <a:r>
              <a:rPr lang="pt-BR" dirty="0"/>
              <a:t>de saída pode ser tornada menos pulsativa pelo uso de um grande número de bobinas ou segmentos do </a:t>
            </a:r>
            <a:r>
              <a:rPr lang="pt-BR" dirty="0" smtClean="0"/>
              <a:t>comutador;</a:t>
            </a:r>
          </a:p>
          <a:p>
            <a:r>
              <a:rPr lang="pt-BR" dirty="0" smtClean="0"/>
              <a:t>Com </a:t>
            </a:r>
            <a:r>
              <a:rPr lang="pt-BR" dirty="0"/>
              <a:t>apenas duas escovas e quatro segmentos, há agora quatro comutações mostradas como </a:t>
            </a:r>
            <a:r>
              <a:rPr lang="pt-BR" i="1" dirty="0"/>
              <a:t>a</a:t>
            </a:r>
            <a:r>
              <a:rPr lang="pt-BR" dirty="0"/>
              <a:t>, </a:t>
            </a:r>
            <a:r>
              <a:rPr lang="pt-BR" i="1" dirty="0"/>
              <a:t>b</a:t>
            </a:r>
            <a:r>
              <a:rPr lang="pt-BR" dirty="0"/>
              <a:t>, </a:t>
            </a:r>
            <a:r>
              <a:rPr lang="pt-BR" i="1" dirty="0"/>
              <a:t>c </a:t>
            </a:r>
            <a:r>
              <a:rPr lang="pt-BR" dirty="0"/>
              <a:t>e </a:t>
            </a:r>
            <a:r>
              <a:rPr lang="pt-BR" i="1" dirty="0" smtClean="0"/>
              <a:t>d</a:t>
            </a:r>
            <a:r>
              <a:rPr lang="pt-BR" dirty="0" smtClean="0"/>
              <a:t>, </a:t>
            </a:r>
            <a:r>
              <a:rPr lang="pt-BR" dirty="0"/>
              <a:t>num ciclo de rotação completo (tempo de </a:t>
            </a:r>
            <a:r>
              <a:rPr lang="pt-BR" i="1" dirty="0"/>
              <a:t>t </a:t>
            </a:r>
            <a:r>
              <a:rPr lang="pt-BR" dirty="0"/>
              <a:t>a </a:t>
            </a:r>
            <a:r>
              <a:rPr lang="pt-BR" i="1" dirty="0"/>
              <a:t>t’</a:t>
            </a:r>
            <a:r>
              <a:rPr lang="pt-BR" dirty="0"/>
              <a:t>). Logo, a </a:t>
            </a:r>
            <a:r>
              <a:rPr lang="pt-BR" i="1" dirty="0" err="1"/>
              <a:t>fem</a:t>
            </a:r>
            <a:r>
              <a:rPr lang="pt-BR" i="1" dirty="0"/>
              <a:t> </a:t>
            </a:r>
            <a:r>
              <a:rPr lang="pt-BR" dirty="0"/>
              <a:t>resultante é menos pulsante. </a:t>
            </a:r>
          </a:p>
        </p:txBody>
      </p:sp>
    </p:spTree>
    <p:extLst>
      <p:ext uri="{BB962C8B-B14F-4D97-AF65-F5344CB8AC3E}">
        <p14:creationId xmlns:p14="http://schemas.microsoft.com/office/powerpoint/2010/main" val="3545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42957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85" y="3869829"/>
            <a:ext cx="5357703" cy="200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 smtClean="0"/>
              <a:t>1.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4129684"/>
          </a:xfrm>
        </p:spPr>
        <p:txBody>
          <a:bodyPr>
            <a:noAutofit/>
          </a:bodyPr>
          <a:lstStyle/>
          <a:p>
            <a:pPr>
              <a:buSzPct val="90000"/>
            </a:pPr>
            <a:r>
              <a:rPr lang="pt-BR" sz="2000" dirty="0"/>
              <a:t>Um </a:t>
            </a:r>
            <a:r>
              <a:rPr lang="pt-BR" sz="2000" b="1" dirty="0"/>
              <a:t>motor de corrente contínua </a:t>
            </a:r>
            <a:r>
              <a:rPr lang="pt-BR" sz="2000" dirty="0"/>
              <a:t>converte energia elétrica em energia mecânica, </a:t>
            </a:r>
            <a:r>
              <a:rPr lang="pt-BR" sz="2000" dirty="0" smtClean="0"/>
              <a:t>como qualquer </a:t>
            </a:r>
            <a:r>
              <a:rPr lang="pt-BR" sz="2000" dirty="0"/>
              <a:t>motor, mas tem uma característica que o individualiza: </a:t>
            </a:r>
            <a:endParaRPr lang="pt-BR" sz="2000" dirty="0" smtClean="0"/>
          </a:p>
          <a:p>
            <a:pPr lvl="1"/>
            <a:r>
              <a:rPr lang="pt-BR" sz="1800" dirty="0" smtClean="0"/>
              <a:t>Deve </a:t>
            </a:r>
            <a:r>
              <a:rPr lang="pt-BR" sz="1800" dirty="0"/>
              <a:t>ser alimentado </a:t>
            </a:r>
            <a:r>
              <a:rPr lang="pt-BR" sz="1800" dirty="0" smtClean="0"/>
              <a:t>com </a:t>
            </a:r>
            <a:r>
              <a:rPr lang="pt-BR" sz="2000" b="1" dirty="0" smtClean="0"/>
              <a:t>tensão </a:t>
            </a:r>
            <a:r>
              <a:rPr lang="pt-BR" sz="2000" b="1" dirty="0"/>
              <a:t>contínua</a:t>
            </a:r>
            <a:r>
              <a:rPr lang="pt-BR" sz="2000" dirty="0"/>
              <a:t>. Essa tensão contínua pode provir de pilhas e baterias, no caso </a:t>
            </a:r>
            <a:r>
              <a:rPr lang="pt-BR" sz="2000" dirty="0" smtClean="0"/>
              <a:t>de pequenos </a:t>
            </a:r>
            <a:r>
              <a:rPr lang="pt-BR" sz="2000" dirty="0"/>
              <a:t>motores, ou de uma rede alternada após retificação, no caso de motores maiores</a:t>
            </a:r>
            <a:r>
              <a:rPr lang="pt-BR" sz="2000" dirty="0" smtClean="0"/>
              <a:t>.</a:t>
            </a:r>
          </a:p>
          <a:p>
            <a:pPr lvl="1"/>
            <a:endParaRPr lang="pt-BR" sz="2000" dirty="0" smtClean="0"/>
          </a:p>
          <a:p>
            <a:pPr>
              <a:buSzPct val="90000"/>
            </a:pPr>
            <a:r>
              <a:rPr lang="pt-BR" sz="2000" dirty="0"/>
              <a:t>São conhecidos por seu controle preciso de velocidade e por seu ajuste </a:t>
            </a:r>
            <a:r>
              <a:rPr lang="pt-BR" sz="2000" dirty="0" smtClean="0"/>
              <a:t>fino;</a:t>
            </a:r>
          </a:p>
          <a:p>
            <a:pPr>
              <a:buSzPct val="90000"/>
            </a:pPr>
            <a:endParaRPr lang="pt-BR" sz="2000" dirty="0" smtClean="0"/>
          </a:p>
          <a:p>
            <a:pPr>
              <a:buSzPct val="90000"/>
            </a:pPr>
            <a:r>
              <a:rPr lang="pt-BR" sz="2000" dirty="0" smtClean="0"/>
              <a:t>Largamente </a:t>
            </a:r>
            <a:r>
              <a:rPr lang="pt-BR" sz="2000" dirty="0"/>
              <a:t>utilizados em aplicações que exigem tais </a:t>
            </a:r>
            <a:r>
              <a:rPr lang="pt-BR" sz="2000" dirty="0" smtClean="0"/>
              <a:t>características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882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Em um gerador, a área onde nenhuma tensão pode ser induzida numa espira da armadura é chamada de </a:t>
            </a:r>
            <a:r>
              <a:rPr lang="pt-BR" i="1" dirty="0" smtClean="0"/>
              <a:t>plano </a:t>
            </a:r>
            <a:r>
              <a:rPr lang="pt-BR" i="1" dirty="0"/>
              <a:t>neutro</a:t>
            </a:r>
            <a:r>
              <a:rPr lang="pt-BR" dirty="0"/>
              <a:t>. Este plano está a meia distância entre </a:t>
            </a:r>
            <a:r>
              <a:rPr lang="pt-BR" dirty="0" err="1"/>
              <a:t>pólos</a:t>
            </a:r>
            <a:r>
              <a:rPr lang="pt-BR" dirty="0"/>
              <a:t> norte e sul adjacentes. As escovas são sempre colocadas de modo a produzir um curto-circuito entre as bobinas da armadura que estão atravessando o plano neutro, e simultaneamente a saída é retirada das outras bobinas. Nesse instante não há corrente e, portanto, não há </a:t>
            </a:r>
            <a:r>
              <a:rPr lang="pt-BR" dirty="0" err="1"/>
              <a:t>centelhamento</a:t>
            </a:r>
            <a:r>
              <a:rPr lang="pt-BR" dirty="0"/>
              <a:t> nas escovas. </a:t>
            </a:r>
          </a:p>
          <a:p>
            <a:r>
              <a:rPr lang="pt-BR" dirty="0"/>
              <a:t>Se deslocarmos as escovas alguns graus, elas colocarão a bobina em curto quando ela ainda estiver cortando o campo magnético. Como </a:t>
            </a:r>
            <a:r>
              <a:rPr lang="pt-BR" dirty="0" smtClean="0"/>
              <a:t>consequência, </a:t>
            </a:r>
            <a:r>
              <a:rPr lang="pt-BR" dirty="0"/>
              <a:t>uma tensão será induzida na bobina em curto e a corrente de curto-circuito causará </a:t>
            </a:r>
            <a:r>
              <a:rPr lang="pt-BR" dirty="0" err="1"/>
              <a:t>centelhamento</a:t>
            </a:r>
            <a:r>
              <a:rPr lang="pt-BR" dirty="0"/>
              <a:t> nas escovas. Esta corrente de curto-circuito pode danificar seriamente tanto as bobinas quanto o comutador. </a:t>
            </a:r>
          </a:p>
        </p:txBody>
      </p:sp>
    </p:spTree>
    <p:extLst>
      <p:ext uri="{BB962C8B-B14F-4D97-AF65-F5344CB8AC3E}">
        <p14:creationId xmlns:p14="http://schemas.microsoft.com/office/powerpoint/2010/main" val="4230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4824536" cy="269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61" y="3861049"/>
            <a:ext cx="59487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2538"/>
            <a:ext cx="7800355" cy="39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812800"/>
            <a:ext cx="66198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3600" dirty="0"/>
              <a:t>4</a:t>
            </a:r>
            <a:r>
              <a:rPr lang="pt-BR" sz="3600" dirty="0" smtClean="0"/>
              <a:t>. </a:t>
            </a:r>
            <a:r>
              <a:rPr lang="pt-BR" sz="3600" dirty="0"/>
              <a:t>Tipos de </a:t>
            </a:r>
            <a:r>
              <a:rPr lang="pt-BR" sz="3600" dirty="0" smtClean="0"/>
              <a:t>Máquinas CC </a:t>
            </a:r>
            <a:endParaRPr lang="pt-BR" sz="36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636912"/>
            <a:ext cx="7848872" cy="3816424"/>
          </a:xfrm>
        </p:spPr>
        <p:txBody>
          <a:bodyPr>
            <a:normAutofit/>
          </a:bodyPr>
          <a:lstStyle/>
          <a:p>
            <a:r>
              <a:rPr lang="pt-BR" dirty="0"/>
              <a:t>Há três tipos básicos de </a:t>
            </a:r>
            <a:r>
              <a:rPr lang="pt-BR" dirty="0" smtClean="0"/>
              <a:t>Máquinas </a:t>
            </a:r>
            <a:r>
              <a:rPr lang="pt-BR" dirty="0"/>
              <a:t>CC: </a:t>
            </a:r>
          </a:p>
          <a:p>
            <a:pPr lvl="1"/>
            <a:r>
              <a:rPr lang="pt-BR" sz="1800" dirty="0" smtClean="0"/>
              <a:t>Enrolamentos independentes</a:t>
            </a:r>
          </a:p>
          <a:p>
            <a:pPr lvl="1"/>
            <a:r>
              <a:rPr lang="pt-BR" sz="1800" dirty="0" smtClean="0"/>
              <a:t>Enrolamentos em série;</a:t>
            </a:r>
            <a:endParaRPr lang="pt-BR" sz="1800" dirty="0"/>
          </a:p>
          <a:p>
            <a:pPr lvl="1"/>
            <a:r>
              <a:rPr lang="pt-BR" sz="1800" dirty="0" smtClean="0"/>
              <a:t>enrolamentos </a:t>
            </a:r>
            <a:r>
              <a:rPr lang="pt-BR" sz="1800" dirty="0"/>
              <a:t>em para</a:t>
            </a:r>
            <a:r>
              <a:rPr lang="pt-BR" sz="2000" dirty="0"/>
              <a:t>lelo ou </a:t>
            </a:r>
            <a:r>
              <a:rPr lang="pt-BR" sz="2000" dirty="0" smtClean="0"/>
              <a:t>SHUNT; </a:t>
            </a:r>
            <a:r>
              <a:rPr lang="pt-BR" sz="2000" dirty="0"/>
              <a:t>e </a:t>
            </a:r>
          </a:p>
          <a:p>
            <a:pPr lvl="1"/>
            <a:r>
              <a:rPr lang="pt-BR" sz="2000" dirty="0" smtClean="0"/>
              <a:t>Enrolamentos  </a:t>
            </a:r>
            <a:r>
              <a:rPr lang="pt-BR" sz="2000" dirty="0"/>
              <a:t>mistos ou </a:t>
            </a:r>
            <a:r>
              <a:rPr lang="pt-BR" sz="2000" dirty="0" smtClean="0"/>
              <a:t>compostos.</a:t>
            </a:r>
            <a:endParaRPr lang="pt-BR" sz="2000" dirty="0"/>
          </a:p>
          <a:p>
            <a:pPr lvl="1"/>
            <a:endParaRPr lang="pt-BR" sz="2000" dirty="0"/>
          </a:p>
          <a:p>
            <a:r>
              <a:rPr lang="pt-BR" dirty="0" smtClean="0"/>
              <a:t>Diferem </a:t>
            </a:r>
            <a:r>
              <a:rPr lang="pt-BR" dirty="0"/>
              <a:t>amplamente no método pelo qual seu campo e as bobinas do rotor estão ligados.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195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 smtClean="0"/>
              <a:t>Independente</a:t>
            </a:r>
          </a:p>
          <a:p>
            <a:endParaRPr lang="pt-BR" sz="2000" dirty="0"/>
          </a:p>
          <a:p>
            <a:r>
              <a:rPr lang="pt-BR" sz="2000" dirty="0"/>
              <a:t>M</a:t>
            </a:r>
            <a:r>
              <a:rPr lang="pt-BR" sz="2000" dirty="0" smtClean="0"/>
              <a:t>áquina </a:t>
            </a:r>
            <a:r>
              <a:rPr lang="pt-BR" sz="2000" dirty="0" err="1"/>
              <a:t>c.c</a:t>
            </a:r>
            <a:r>
              <a:rPr lang="pt-BR" sz="2000" dirty="0"/>
              <a:t>. com excitação separada (</a:t>
            </a:r>
            <a:r>
              <a:rPr lang="pt-BR" sz="2000" dirty="0" smtClean="0"/>
              <a:t>independente), o </a:t>
            </a:r>
            <a:r>
              <a:rPr lang="pt-BR" sz="2000" dirty="0"/>
              <a:t>enrolamento de campo tem fonte </a:t>
            </a:r>
            <a:r>
              <a:rPr lang="pt-BR" sz="2000" dirty="0" err="1"/>
              <a:t>c.c</a:t>
            </a:r>
            <a:r>
              <a:rPr lang="pt-BR" sz="2000" dirty="0"/>
              <a:t>. própria.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25" b="60477"/>
          <a:stretch/>
        </p:blipFill>
        <p:spPr bwMode="auto">
          <a:xfrm>
            <a:off x="2284805" y="2924944"/>
            <a:ext cx="44474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8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 smtClean="0"/>
              <a:t>Série</a:t>
            </a:r>
          </a:p>
          <a:p>
            <a:endParaRPr lang="pt-BR" sz="2000" dirty="0"/>
          </a:p>
          <a:p>
            <a:r>
              <a:rPr lang="pt-BR" sz="2000" dirty="0" smtClean="0"/>
              <a:t>Máquina </a:t>
            </a:r>
            <a:r>
              <a:rPr lang="pt-BR" sz="2000" dirty="0" err="1" smtClean="0"/>
              <a:t>c.c</a:t>
            </a:r>
            <a:r>
              <a:rPr lang="pt-BR" sz="2000" dirty="0"/>
              <a:t>. com excitação </a:t>
            </a:r>
            <a:r>
              <a:rPr lang="pt-BR" sz="2000" dirty="0" smtClean="0"/>
              <a:t>série, o </a:t>
            </a:r>
            <a:r>
              <a:rPr lang="pt-BR" sz="2000" dirty="0"/>
              <a:t>enrolamento de campo está conectado em série com o enrolamento do rotor.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b="60477"/>
          <a:stretch/>
        </p:blipFill>
        <p:spPr bwMode="auto">
          <a:xfrm>
            <a:off x="2576896" y="2852936"/>
            <a:ext cx="37981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00600"/>
          </a:xfrm>
        </p:spPr>
        <p:txBody>
          <a:bodyPr>
            <a:normAutofit/>
          </a:bodyPr>
          <a:lstStyle/>
          <a:p>
            <a:r>
              <a:rPr lang="pt-BR" sz="2000" dirty="0"/>
              <a:t>O</a:t>
            </a:r>
            <a:r>
              <a:rPr lang="pt-BR" sz="2000" dirty="0" smtClean="0"/>
              <a:t>s enrolamentos do campo, que consistem de algumas espiras de fio grosso, são ligados em série com o enrolamento do rotor.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Qualquer aumento na corrente, favorece o magnetismo do campo e do rotor.</a:t>
            </a:r>
          </a:p>
          <a:p>
            <a:r>
              <a:rPr lang="pt-BR" sz="2000" dirty="0" smtClean="0"/>
              <a:t>Devido à baixa resistência nos enrolamentos, o motor enrolado em série é capaz de consumir uma grande corrente na partida.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1" y="1988840"/>
            <a:ext cx="64504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328592"/>
          </a:xfrm>
        </p:spPr>
        <p:txBody>
          <a:bodyPr>
            <a:noAutofit/>
          </a:bodyPr>
          <a:lstStyle/>
          <a:p>
            <a:r>
              <a:rPr lang="pt-BR" sz="2000" dirty="0" smtClean="0"/>
              <a:t>A corrente inicial, passando através dos enrolamentos do campo e do rotor, produz um torque inicial elevado, que é a principal vantagem do motor em série.</a:t>
            </a:r>
          </a:p>
          <a:p>
            <a:endParaRPr lang="pt-BR" sz="2000" dirty="0" smtClean="0"/>
          </a:p>
          <a:p>
            <a:r>
              <a:rPr lang="pt-BR" sz="2000" dirty="0" smtClean="0"/>
              <a:t>A velocidade de um motor em série depende da carga. </a:t>
            </a:r>
          </a:p>
          <a:p>
            <a:endParaRPr lang="pt-BR" sz="2000" dirty="0" smtClean="0"/>
          </a:p>
          <a:p>
            <a:r>
              <a:rPr lang="pt-BR" sz="2000" dirty="0" smtClean="0"/>
              <a:t>Qualquer mudança na carga é acompanhada por uma mudança substancial na velocidade.</a:t>
            </a:r>
          </a:p>
          <a:p>
            <a:endParaRPr lang="pt-BR" sz="2000" dirty="0" smtClean="0"/>
          </a:p>
          <a:p>
            <a:r>
              <a:rPr lang="pt-BR" sz="2000" dirty="0" smtClean="0"/>
              <a:t>funcionará em alta velocidade quando ele possuir uma carga leve e em baixa velocidade com uma carga pesada. </a:t>
            </a:r>
          </a:p>
        </p:txBody>
      </p:sp>
    </p:spTree>
    <p:extLst>
      <p:ext uri="{BB962C8B-B14F-4D97-AF65-F5344CB8AC3E}">
        <p14:creationId xmlns:p14="http://schemas.microsoft.com/office/powerpoint/2010/main" val="1536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32859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Se a carga for retirada completamente, o motor poderá operar com tão alta velocidade que trará graves problemas mecânicos para o rotor</a:t>
            </a:r>
          </a:p>
          <a:p>
            <a:endParaRPr lang="pt-BR" sz="2000" dirty="0" smtClean="0"/>
          </a:p>
          <a:p>
            <a:r>
              <a:rPr lang="pt-BR" sz="2000" dirty="0" smtClean="0"/>
              <a:t>Eles são mais frequentemente usados em aviões com motor de partida e para recolher ou baixar os trens de pouso, </a:t>
            </a:r>
            <a:r>
              <a:rPr lang="pt-BR" sz="2000" dirty="0" err="1" smtClean="0"/>
              <a:t>flapes</a:t>
            </a:r>
            <a:r>
              <a:rPr lang="pt-BR" sz="2000" dirty="0" smtClean="0"/>
              <a:t> da capota e os </a:t>
            </a:r>
            <a:r>
              <a:rPr lang="pt-BR" sz="2000" dirty="0" err="1" smtClean="0"/>
              <a:t>flapes</a:t>
            </a:r>
            <a:r>
              <a:rPr lang="pt-BR" sz="2000" dirty="0" smtClean="0"/>
              <a:t> da asa.</a:t>
            </a:r>
          </a:p>
        </p:txBody>
      </p:sp>
    </p:spTree>
    <p:extLst>
      <p:ext uri="{BB962C8B-B14F-4D97-AF65-F5344CB8AC3E}">
        <p14:creationId xmlns:p14="http://schemas.microsoft.com/office/powerpoint/2010/main" val="40370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5184576"/>
          </a:xfrm>
        </p:spPr>
        <p:txBody>
          <a:bodyPr>
            <a:normAutofit/>
          </a:bodyPr>
          <a:lstStyle/>
          <a:p>
            <a:r>
              <a:rPr lang="pt-BR" dirty="0"/>
              <a:t>G</a:t>
            </a:r>
            <a:r>
              <a:rPr lang="pt-BR" dirty="0" smtClean="0"/>
              <a:t>rande </a:t>
            </a:r>
            <a:r>
              <a:rPr lang="pt-BR" dirty="0"/>
              <a:t>incremento nos últimos anos, graças à eletrônica de </a:t>
            </a:r>
            <a:r>
              <a:rPr lang="pt-BR" dirty="0" smtClean="0"/>
              <a:t>potência;</a:t>
            </a:r>
            <a:endParaRPr lang="pt-BR" dirty="0"/>
          </a:p>
          <a:p>
            <a:endParaRPr lang="pt-BR" dirty="0"/>
          </a:p>
          <a:p>
            <a:r>
              <a:rPr lang="pt-BR" dirty="0"/>
              <a:t>Fontes estáticas de corrente contínua com </a:t>
            </a:r>
            <a:r>
              <a:rPr lang="pt-BR" dirty="0" err="1"/>
              <a:t>tiristores</a:t>
            </a:r>
            <a:r>
              <a:rPr lang="pt-BR" dirty="0"/>
              <a:t> confiáveis, de baixo custo e manutenção simples, substituíram os grupos conversores </a:t>
            </a:r>
            <a:r>
              <a:rPr lang="pt-BR" dirty="0" smtClean="0"/>
              <a:t>rotativos;</a:t>
            </a:r>
            <a:endParaRPr lang="pt-BR" dirty="0"/>
          </a:p>
          <a:p>
            <a:endParaRPr lang="pt-BR" dirty="0"/>
          </a:p>
          <a:p>
            <a:r>
              <a:rPr lang="pt-BR" dirty="0"/>
              <a:t>Com isso, motores de corrente contínua passaram a constituir alternativa mais atrativa em uma série de aplicações.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/>
              <a:t>Motor Série x Motor </a:t>
            </a:r>
            <a:r>
              <a:rPr lang="pt-BR" sz="2800" b="1" dirty="0" smtClean="0"/>
              <a:t>Universal</a:t>
            </a:r>
          </a:p>
          <a:p>
            <a:pPr marL="68580" indent="0">
              <a:buNone/>
            </a:pPr>
            <a:endParaRPr lang="pt-BR" sz="2000" dirty="0"/>
          </a:p>
          <a:p>
            <a:pPr>
              <a:buSzPct val="90000"/>
            </a:pPr>
            <a:r>
              <a:rPr lang="pt-BR" sz="2000" dirty="0"/>
              <a:t>O motor com excitação série possibilita o seu funcionamento tanto com corrente contínua como com corrente alternada, sendo denominado MOTOR UNIVERSAL.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3417012"/>
            <a:ext cx="4694237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32859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QUAL A IMPORTÂNCIA DA BOBINA DO ROTOR ESTAR CONECTADA EM SÉRIE COM A BOBINA DO ESTATOR?</a:t>
            </a:r>
          </a:p>
          <a:p>
            <a:endParaRPr lang="pt-BR" sz="2000" dirty="0" smtClean="0"/>
          </a:p>
          <a:p>
            <a:r>
              <a:rPr lang="pt-BR" sz="2000" dirty="0" smtClean="0"/>
              <a:t>MOTOR UNIVERSAL</a:t>
            </a:r>
          </a:p>
          <a:p>
            <a:pPr lvl="1"/>
            <a:r>
              <a:rPr lang="pt-BR" sz="1800" dirty="0" smtClean="0"/>
              <a:t>Seu princípio de funcionamento é o mesmo já descrito para o motor </a:t>
            </a:r>
            <a:r>
              <a:rPr lang="pt-BR" sz="1800" dirty="0" err="1" smtClean="0"/>
              <a:t>c.c</a:t>
            </a:r>
            <a:r>
              <a:rPr lang="pt-BR" sz="1800" dirty="0" smtClean="0"/>
              <a:t>.,</a:t>
            </a:r>
          </a:p>
          <a:p>
            <a:pPr lvl="1"/>
            <a:r>
              <a:rPr lang="pt-BR" sz="1800" dirty="0" smtClean="0"/>
              <a:t>Quando se inverte a polaridade da tensão na fonte (fonte </a:t>
            </a:r>
            <a:r>
              <a:rPr lang="pt-BR" sz="1800" dirty="0" err="1" smtClean="0"/>
              <a:t>c.a</a:t>
            </a:r>
            <a:r>
              <a:rPr lang="pt-BR" sz="1800" dirty="0" smtClean="0"/>
              <a:t>.), invertem-se simultaneamente a polaridade do campo magnético no estator e o sentido da corrente no rotor</a:t>
            </a:r>
          </a:p>
          <a:p>
            <a:pPr lvl="2"/>
            <a:r>
              <a:rPr lang="pt-BR" sz="1600" dirty="0" smtClean="0"/>
              <a:t>continuando a ser produzido torque no mesmo sentido.</a:t>
            </a:r>
          </a:p>
        </p:txBody>
      </p:sp>
    </p:spTree>
    <p:extLst>
      <p:ext uri="{BB962C8B-B14F-4D97-AF65-F5344CB8AC3E}">
        <p14:creationId xmlns:p14="http://schemas.microsoft.com/office/powerpoint/2010/main" val="28507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328592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pt-BR" sz="2000" dirty="0" smtClean="0"/>
              <a:t>CARACTERÍSTICAS OPERACIONAIS</a:t>
            </a:r>
          </a:p>
          <a:p>
            <a:pPr>
              <a:buSzPct val="90000"/>
            </a:pPr>
            <a:endParaRPr lang="pt-BR" sz="2000" dirty="0" smtClean="0"/>
          </a:p>
          <a:p>
            <a:pPr lvl="1">
              <a:buSzPct val="90000"/>
            </a:pPr>
            <a:r>
              <a:rPr lang="pt-BR" sz="1800" dirty="0" smtClean="0"/>
              <a:t>Em um motor </a:t>
            </a:r>
            <a:r>
              <a:rPr lang="pt-BR" sz="1800" dirty="0" err="1" smtClean="0"/>
              <a:t>c.c</a:t>
            </a:r>
            <a:r>
              <a:rPr lang="pt-BR" sz="1800" dirty="0" smtClean="0"/>
              <a:t>., quando o rotor está em movimento, ocorre o fenômeno da indução de uma força eletromotriz (</a:t>
            </a:r>
            <a:r>
              <a:rPr lang="pt-BR" sz="1800" dirty="0" err="1" smtClean="0"/>
              <a:t>f.e.m</a:t>
            </a:r>
            <a:r>
              <a:rPr lang="pt-BR" sz="1800" dirty="0" smtClean="0"/>
              <a:t>.) devido ao movimento das espiras do rotor em uma região com campo magnético gerado pela corrente que circula no enrolamento de campo (Lei de Faraday).</a:t>
            </a:r>
          </a:p>
          <a:p>
            <a:pPr>
              <a:buSzPct val="90000"/>
            </a:pPr>
            <a:endParaRPr lang="pt-BR" sz="2000" dirty="0" smtClean="0"/>
          </a:p>
          <a:p>
            <a:pPr lvl="1">
              <a:buSzPct val="90000"/>
            </a:pPr>
            <a:r>
              <a:rPr lang="pt-BR" sz="1800" dirty="0" smtClean="0"/>
              <a:t>E lembrando da Lei de </a:t>
            </a:r>
            <a:r>
              <a:rPr lang="pt-BR" sz="1800" dirty="0" err="1" smtClean="0"/>
              <a:t>Lenz</a:t>
            </a:r>
            <a:r>
              <a:rPr lang="pt-BR" sz="1800" dirty="0" smtClean="0"/>
              <a:t>, essa </a:t>
            </a:r>
            <a:r>
              <a:rPr lang="pt-BR" sz="1800" dirty="0" err="1" smtClean="0"/>
              <a:t>f.e.m</a:t>
            </a:r>
            <a:r>
              <a:rPr lang="pt-BR" sz="1800" dirty="0" smtClean="0"/>
              <a:t>. (</a:t>
            </a:r>
            <a:r>
              <a:rPr lang="pt-BR" sz="1800" dirty="0" err="1" smtClean="0"/>
              <a:t>Eg</a:t>
            </a:r>
            <a:r>
              <a:rPr lang="pt-BR" sz="1800" dirty="0" smtClean="0"/>
              <a:t>) tem polaridade oposta à da tensão aplicada (</a:t>
            </a:r>
            <a:r>
              <a:rPr lang="pt-BR" sz="1800" dirty="0" err="1" smtClean="0"/>
              <a:t>Vt</a:t>
            </a:r>
            <a:r>
              <a:rPr lang="pt-BR" sz="1800" dirty="0" smtClean="0"/>
              <a:t>) nos terminais da bobina do rotor através da fonte </a:t>
            </a:r>
            <a:r>
              <a:rPr lang="pt-BR" sz="1800" dirty="0" err="1" smtClean="0"/>
              <a:t>c.c</a:t>
            </a:r>
            <a:r>
              <a:rPr lang="pt-BR" sz="1800" dirty="0" smtClean="0"/>
              <a:t>. externa, sendo por este motivo denominada força </a:t>
            </a:r>
            <a:r>
              <a:rPr lang="pt-BR" sz="1800" dirty="0" err="1" smtClean="0"/>
              <a:t>contra-eletromotriz</a:t>
            </a:r>
            <a:r>
              <a:rPr lang="pt-BR" sz="1800" dirty="0" smtClean="0"/>
              <a:t> (</a:t>
            </a:r>
            <a:r>
              <a:rPr lang="pt-BR" sz="1800" dirty="0" err="1" smtClean="0"/>
              <a:t>f.c.e.m</a:t>
            </a:r>
            <a:r>
              <a:rPr lang="pt-BR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71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7"/>
            <a:ext cx="5400600" cy="52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00600"/>
          </a:xfrm>
        </p:spPr>
        <p:txBody>
          <a:bodyPr>
            <a:normAutofit/>
          </a:bodyPr>
          <a:lstStyle/>
          <a:p>
            <a:r>
              <a:rPr lang="pt-BR" sz="1800" dirty="0" smtClean="0"/>
              <a:t>A diferença entre motor universal e motor DC é que se você alimentar o motor universal com fonte DC, ele não inverterá o sentido de rotação;</a:t>
            </a:r>
          </a:p>
          <a:p>
            <a:endParaRPr lang="pt-BR" sz="1800" dirty="0" smtClean="0"/>
          </a:p>
          <a:p>
            <a:r>
              <a:rPr lang="pt-BR" sz="1800" dirty="0" smtClean="0"/>
              <a:t>Se você inverter a polaridade da fonte (como acontece com o motor DC), continuará a girar sempre no mesmo sentido;</a:t>
            </a:r>
          </a:p>
          <a:p>
            <a:endParaRPr lang="pt-BR" sz="1800" dirty="0" smtClean="0"/>
          </a:p>
          <a:p>
            <a:r>
              <a:rPr lang="pt-BR" sz="1800" dirty="0" smtClean="0"/>
              <a:t>Para inverter o sentido de rotação de um motor universal deverá inverter as ligações nos eletroímãs do estator para inverter seus polos;</a:t>
            </a:r>
          </a:p>
          <a:p>
            <a:endParaRPr lang="pt-BR" sz="1800" dirty="0" smtClean="0"/>
          </a:p>
          <a:p>
            <a:r>
              <a:rPr lang="pt-BR" sz="1800" dirty="0" smtClean="0"/>
              <a:t>Motores universais são usados, por exemplo, em batedeiras elétricas, aspiradores de pó, </a:t>
            </a:r>
            <a:r>
              <a:rPr lang="pt-BR" sz="1800" dirty="0" err="1" smtClean="0"/>
              <a:t>etc</a:t>
            </a:r>
            <a:r>
              <a:rPr lang="pt-BR" sz="1800" dirty="0" smtClean="0"/>
              <a:t>;</a:t>
            </a:r>
          </a:p>
          <a:p>
            <a:endParaRPr lang="pt-BR" sz="1800" dirty="0" smtClean="0"/>
          </a:p>
          <a:p>
            <a:r>
              <a:rPr lang="pt-BR" sz="1800" dirty="0" smtClean="0"/>
              <a:t>Em tais motores, com o tempo de uso, haverá desgastes nas escovas de carvão e deverão ser substituídas periodicamente, dependendo do uso.</a:t>
            </a:r>
          </a:p>
        </p:txBody>
      </p:sp>
    </p:spTree>
    <p:extLst>
      <p:ext uri="{BB962C8B-B14F-4D97-AF65-F5344CB8AC3E}">
        <p14:creationId xmlns:p14="http://schemas.microsoft.com/office/powerpoint/2010/main" val="2191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 smtClean="0"/>
              <a:t>Paralelo (Shunt)</a:t>
            </a:r>
          </a:p>
          <a:p>
            <a:endParaRPr lang="pt-BR" sz="2000" dirty="0"/>
          </a:p>
          <a:p>
            <a:r>
              <a:rPr lang="pt-BR" sz="2000" dirty="0" smtClean="0"/>
              <a:t>Máquina </a:t>
            </a:r>
            <a:r>
              <a:rPr lang="pt-BR" sz="2000" dirty="0" err="1"/>
              <a:t>c.c</a:t>
            </a:r>
            <a:r>
              <a:rPr lang="pt-BR" sz="2000" dirty="0"/>
              <a:t>. com excitação shunt (</a:t>
            </a:r>
            <a:r>
              <a:rPr lang="pt-BR" sz="2000" dirty="0" smtClean="0"/>
              <a:t>paralela), o </a:t>
            </a:r>
            <a:r>
              <a:rPr lang="pt-BR" sz="2000" dirty="0"/>
              <a:t>enrolamento de campo está conectado em paralelo com o enrolamento do rotor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1"/>
            <a:ext cx="3785497" cy="312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25371"/>
            <a:ext cx="7920880" cy="5355957"/>
          </a:xfrm>
        </p:spPr>
        <p:txBody>
          <a:bodyPr>
            <a:normAutofit/>
          </a:bodyPr>
          <a:lstStyle/>
          <a:p>
            <a:r>
              <a:rPr lang="pt-BR" sz="2000" dirty="0"/>
              <a:t>O</a:t>
            </a:r>
            <a:r>
              <a:rPr lang="pt-BR" sz="2000" dirty="0" smtClean="0"/>
              <a:t> enrolamento do campo é ligado em paralelo, também chamado derivação, com o enrolamento do rotor.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A resistência do enrolamento do campo é alta</a:t>
            </a:r>
          </a:p>
          <a:p>
            <a:pPr lvl="1"/>
            <a:r>
              <a:rPr lang="pt-BR" sz="1800" dirty="0" smtClean="0"/>
              <a:t>O enrolamento do campo é ligado diretamente em paralelo com a fonte de alimentação, </a:t>
            </a:r>
          </a:p>
          <a:p>
            <a:pPr lvl="1"/>
            <a:r>
              <a:rPr lang="pt-BR" sz="1800" dirty="0"/>
              <a:t>A</a:t>
            </a:r>
            <a:r>
              <a:rPr lang="pt-BR" sz="1800" dirty="0" smtClean="0"/>
              <a:t> corrente através do campo é constante.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89" y="1783776"/>
            <a:ext cx="6600379" cy="279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328592"/>
          </a:xfrm>
        </p:spPr>
        <p:txBody>
          <a:bodyPr>
            <a:normAutofit/>
          </a:bodyPr>
          <a:lstStyle/>
          <a:p>
            <a:r>
              <a:rPr lang="pt-BR" sz="1800" dirty="0"/>
              <a:t>A corrente do campo não varia com a velocidade do motor como no motor em </a:t>
            </a:r>
            <a:r>
              <a:rPr lang="pt-BR" sz="1800" dirty="0" smtClean="0"/>
              <a:t>série</a:t>
            </a:r>
          </a:p>
          <a:p>
            <a:pPr lvl="1"/>
            <a:r>
              <a:rPr lang="pt-BR" sz="1600" dirty="0" smtClean="0"/>
              <a:t>portanto</a:t>
            </a:r>
            <a:r>
              <a:rPr lang="pt-BR" sz="1600" dirty="0"/>
              <a:t>, o torque do motor em paralelo variará somente com a corrente através do rotor. </a:t>
            </a:r>
          </a:p>
          <a:p>
            <a:endParaRPr lang="pt-BR" sz="1800" dirty="0" smtClean="0"/>
          </a:p>
          <a:p>
            <a:r>
              <a:rPr lang="pt-BR" sz="1800" dirty="0" smtClean="0"/>
              <a:t>O TORQUE </a:t>
            </a:r>
            <a:r>
              <a:rPr lang="pt-BR" sz="1800" dirty="0"/>
              <a:t>desenvolvido </a:t>
            </a:r>
            <a:r>
              <a:rPr lang="pt-BR" sz="1800" dirty="0" smtClean="0"/>
              <a:t>NA PARTIDA É MENOR QUE O DO MOTOR EM SÉRIE </a:t>
            </a:r>
            <a:r>
              <a:rPr lang="pt-BR" sz="1800" dirty="0"/>
              <a:t>do mesmo tamanho</a:t>
            </a:r>
          </a:p>
          <a:p>
            <a:endParaRPr lang="pt-BR" sz="1800" dirty="0" smtClean="0"/>
          </a:p>
          <a:p>
            <a:r>
              <a:rPr lang="pt-BR" sz="1800" dirty="0" smtClean="0"/>
              <a:t>A velocidade do motor em paralelo varia muito pouco com variações da carga</a:t>
            </a:r>
          </a:p>
          <a:p>
            <a:endParaRPr lang="pt-BR" sz="1800" dirty="0"/>
          </a:p>
          <a:p>
            <a:r>
              <a:rPr lang="pt-BR" sz="1800" dirty="0" smtClean="0"/>
              <a:t>Quando toda a carga é retirada, ele adquire uma velocidade um pouco maior do que a velocidade com carga. </a:t>
            </a:r>
          </a:p>
          <a:p>
            <a:endParaRPr lang="pt-BR" sz="1800" dirty="0" smtClean="0"/>
          </a:p>
          <a:p>
            <a:r>
              <a:rPr lang="pt-BR" sz="1800" dirty="0"/>
              <a:t>É</a:t>
            </a:r>
            <a:r>
              <a:rPr lang="pt-BR" sz="1800" dirty="0" smtClean="0"/>
              <a:t> adequado para ser usado quando:</a:t>
            </a:r>
          </a:p>
          <a:p>
            <a:pPr lvl="1"/>
            <a:r>
              <a:rPr lang="pt-BR" sz="1600" dirty="0" smtClean="0"/>
              <a:t>a velocidade constante for desejada, e</a:t>
            </a:r>
          </a:p>
          <a:p>
            <a:pPr lvl="1"/>
            <a:r>
              <a:rPr lang="pt-BR" sz="1600" dirty="0" smtClean="0"/>
              <a:t>quando um torque inicial alto não for necessário.</a:t>
            </a:r>
          </a:p>
        </p:txBody>
      </p:sp>
    </p:spTree>
    <p:extLst>
      <p:ext uri="{BB962C8B-B14F-4D97-AF65-F5344CB8AC3E}">
        <p14:creationId xmlns:p14="http://schemas.microsoft.com/office/powerpoint/2010/main" val="1288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 smtClean="0"/>
              <a:t>Mista ou composta</a:t>
            </a:r>
          </a:p>
          <a:p>
            <a:endParaRPr lang="pt-BR" sz="2000" dirty="0"/>
          </a:p>
          <a:p>
            <a:r>
              <a:rPr lang="pt-BR" sz="2000" dirty="0" smtClean="0"/>
              <a:t>Máquina </a:t>
            </a:r>
            <a:r>
              <a:rPr lang="pt-BR" sz="2000" dirty="0" err="1" smtClean="0"/>
              <a:t>c.c</a:t>
            </a:r>
            <a:r>
              <a:rPr lang="pt-BR" sz="2000" dirty="0"/>
              <a:t>. com excitação mista (composta</a:t>
            </a:r>
            <a:r>
              <a:rPr lang="pt-BR" sz="2000" dirty="0" smtClean="0"/>
              <a:t>), neste </a:t>
            </a:r>
            <a:r>
              <a:rPr lang="pt-BR" sz="2000" dirty="0"/>
              <a:t>caso, no </a:t>
            </a:r>
            <a:r>
              <a:rPr lang="pt-BR" sz="2000" dirty="0" err="1"/>
              <a:t>estator</a:t>
            </a:r>
            <a:r>
              <a:rPr lang="pt-BR" sz="2000" dirty="0"/>
              <a:t> há duas bobinas, uma em série e outra em paralelo com a bobina do rotor.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98" y="3068960"/>
            <a:ext cx="43234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518457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Melhor opção </a:t>
            </a:r>
            <a:r>
              <a:rPr lang="pt-BR" dirty="0"/>
              <a:t>em inúmeras aplicações, tais como:</a:t>
            </a:r>
          </a:p>
          <a:p>
            <a:pPr lvl="1"/>
            <a:r>
              <a:rPr lang="pt-BR" dirty="0" smtClean="0"/>
              <a:t>Máquinas </a:t>
            </a:r>
            <a:r>
              <a:rPr lang="pt-BR" dirty="0"/>
              <a:t>de </a:t>
            </a:r>
            <a:r>
              <a:rPr lang="pt-BR" dirty="0" smtClean="0"/>
              <a:t>papel;</a:t>
            </a:r>
            <a:endParaRPr lang="pt-BR" dirty="0"/>
          </a:p>
          <a:p>
            <a:pPr lvl="1"/>
            <a:r>
              <a:rPr lang="pt-BR" dirty="0" err="1" smtClean="0"/>
              <a:t>Bobinadeiras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 smtClean="0"/>
              <a:t>desbobinadeiras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Laminadores;</a:t>
            </a:r>
            <a:endParaRPr lang="pt-BR" dirty="0"/>
          </a:p>
          <a:p>
            <a:pPr lvl="1"/>
            <a:r>
              <a:rPr lang="pt-BR" dirty="0" smtClean="0"/>
              <a:t>Máquinas </a:t>
            </a:r>
            <a:r>
              <a:rPr lang="pt-BR" dirty="0"/>
              <a:t>de i</a:t>
            </a:r>
            <a:r>
              <a:rPr lang="pt-BR" dirty="0" smtClean="0"/>
              <a:t>mpressão;</a:t>
            </a:r>
            <a:endParaRPr lang="pt-BR" dirty="0"/>
          </a:p>
          <a:p>
            <a:pPr lvl="1"/>
            <a:r>
              <a:rPr lang="pt-BR" dirty="0" err="1" smtClean="0"/>
              <a:t>Extrusoras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Prensas;</a:t>
            </a:r>
            <a:endParaRPr lang="pt-BR" dirty="0"/>
          </a:p>
          <a:p>
            <a:pPr lvl="1"/>
            <a:r>
              <a:rPr lang="pt-BR" dirty="0" smtClean="0"/>
              <a:t>Elevadores;</a:t>
            </a:r>
            <a:endParaRPr lang="pt-BR" dirty="0"/>
          </a:p>
          <a:p>
            <a:pPr lvl="1"/>
            <a:r>
              <a:rPr lang="pt-BR" dirty="0" smtClean="0"/>
              <a:t>Movimentação </a:t>
            </a:r>
            <a:r>
              <a:rPr lang="pt-BR" dirty="0"/>
              <a:t>e </a:t>
            </a:r>
            <a:r>
              <a:rPr lang="pt-BR" dirty="0" smtClean="0"/>
              <a:t>elevação </a:t>
            </a:r>
            <a:r>
              <a:rPr lang="pt-BR" dirty="0"/>
              <a:t>de c</a:t>
            </a:r>
            <a:r>
              <a:rPr lang="pt-BR" dirty="0" smtClean="0"/>
              <a:t>argas;</a:t>
            </a:r>
            <a:endParaRPr lang="pt-BR" dirty="0"/>
          </a:p>
          <a:p>
            <a:pPr lvl="1"/>
            <a:r>
              <a:rPr lang="pt-BR" dirty="0" smtClean="0"/>
              <a:t>Moinhos </a:t>
            </a:r>
            <a:r>
              <a:rPr lang="pt-BR" dirty="0"/>
              <a:t>de </a:t>
            </a:r>
            <a:r>
              <a:rPr lang="pt-BR" dirty="0" smtClean="0"/>
              <a:t>rolos;</a:t>
            </a:r>
            <a:endParaRPr lang="pt-BR" dirty="0"/>
          </a:p>
          <a:p>
            <a:pPr lvl="1"/>
            <a:r>
              <a:rPr lang="pt-BR" dirty="0" smtClean="0"/>
              <a:t>Indústria </a:t>
            </a:r>
            <a:r>
              <a:rPr lang="pt-BR" dirty="0"/>
              <a:t>de b</a:t>
            </a:r>
            <a:r>
              <a:rPr lang="pt-BR" dirty="0" smtClean="0"/>
              <a:t>orracha;</a:t>
            </a:r>
            <a:endParaRPr lang="pt-BR" dirty="0"/>
          </a:p>
          <a:p>
            <a:pPr lvl="1"/>
            <a:r>
              <a:rPr lang="pt-BR" dirty="0" smtClean="0"/>
              <a:t>Mesa </a:t>
            </a:r>
            <a:r>
              <a:rPr lang="pt-BR" dirty="0"/>
              <a:t>de testes de </a:t>
            </a:r>
            <a:r>
              <a:rPr lang="pt-BR" dirty="0" smtClean="0"/>
              <a:t>motores;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6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256584"/>
          </a:xfrm>
        </p:spPr>
        <p:txBody>
          <a:bodyPr/>
          <a:lstStyle/>
          <a:p>
            <a:r>
              <a:rPr lang="pt-BR" sz="2000" dirty="0" smtClean="0"/>
              <a:t>O motor misto é uma combinação dos motores em série e em paralelo.</a:t>
            </a:r>
          </a:p>
          <a:p>
            <a:endParaRPr lang="pt-BR" sz="2000" dirty="0" smtClean="0"/>
          </a:p>
          <a:p>
            <a:r>
              <a:rPr lang="pt-BR" sz="2000" dirty="0" smtClean="0"/>
              <a:t>Há dois enrolamentos no campo: </a:t>
            </a:r>
          </a:p>
          <a:p>
            <a:pPr lvl="1"/>
            <a:r>
              <a:rPr lang="pt-BR" sz="1800" dirty="0"/>
              <a:t>U</a:t>
            </a:r>
            <a:r>
              <a:rPr lang="pt-BR" sz="1800" dirty="0" smtClean="0"/>
              <a:t>m enrolamento em paralelo; e </a:t>
            </a:r>
          </a:p>
          <a:p>
            <a:pPr lvl="1"/>
            <a:r>
              <a:rPr lang="pt-BR" sz="1800" dirty="0"/>
              <a:t>U</a:t>
            </a:r>
            <a:r>
              <a:rPr lang="pt-BR" sz="1800" dirty="0" smtClean="0"/>
              <a:t>m enrolamento em série. </a:t>
            </a:r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29" y="3645024"/>
            <a:ext cx="53276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>
            <a:off x="400460" y="1196752"/>
            <a:ext cx="83480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188" y="1052736"/>
            <a:ext cx="7921252" cy="537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 enrolamento em paralelo é composto de muitas espiras de fio fino, e também ligado com o enrolamento do rotor;</a:t>
            </a:r>
          </a:p>
          <a:p>
            <a:endParaRPr lang="pt-BR" sz="2000" dirty="0" smtClean="0"/>
          </a:p>
          <a:p>
            <a:r>
              <a:rPr lang="pt-BR" sz="2000" dirty="0" smtClean="0"/>
              <a:t>O enrolamento em série consiste em poucas espiras de fio grosso e também está ligado em série com o enrolamento do rotor;</a:t>
            </a:r>
          </a:p>
          <a:p>
            <a:endParaRPr lang="pt-BR" sz="2000" dirty="0" smtClean="0"/>
          </a:p>
          <a:p>
            <a:r>
              <a:rPr lang="pt-BR" sz="2000" dirty="0" smtClean="0"/>
              <a:t>Devido ao campo em série, o motor misto possui um torque inicial maior do que no motor em paralelo e menor do que no motor em série;</a:t>
            </a:r>
          </a:p>
          <a:p>
            <a:endParaRPr lang="pt-BR" sz="2000" dirty="0" smtClean="0"/>
          </a:p>
          <a:p>
            <a:r>
              <a:rPr lang="pt-BR" sz="2000" dirty="0" smtClean="0"/>
              <a:t>A VARIAÇÃO DA VELOCIDADE com a carga é menor do que num motor em série e maior do que num motor em paralelo. </a:t>
            </a:r>
          </a:p>
        </p:txBody>
      </p:sp>
    </p:spTree>
    <p:extLst>
      <p:ext uri="{BB962C8B-B14F-4D97-AF65-F5344CB8AC3E}">
        <p14:creationId xmlns:p14="http://schemas.microsoft.com/office/powerpoint/2010/main" val="29787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052736"/>
            <a:ext cx="7849244" cy="5373687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O motor misto é usado sempre onde as características combinadas dos motores em série e em paralelo são desejadas</a:t>
            </a:r>
          </a:p>
          <a:p>
            <a:endParaRPr lang="pt-BR" sz="2000" dirty="0" smtClean="0"/>
          </a:p>
          <a:p>
            <a:r>
              <a:rPr lang="pt-BR" sz="2000" dirty="0" smtClean="0"/>
              <a:t>Eles </a:t>
            </a:r>
            <a:r>
              <a:rPr lang="pt-BR" sz="2000" dirty="0"/>
              <a:t>são também usados quando um torque inicial for necessário, havendo restrição ao uso de um motor em </a:t>
            </a:r>
            <a:r>
              <a:rPr lang="pt-BR" sz="2000" dirty="0" smtClean="0"/>
              <a:t>série</a:t>
            </a:r>
          </a:p>
          <a:p>
            <a:endParaRPr lang="pt-BR" sz="2000" dirty="0"/>
          </a:p>
          <a:p>
            <a:r>
              <a:rPr lang="pt-BR" sz="2000" dirty="0"/>
              <a:t>No motor </a:t>
            </a:r>
            <a:r>
              <a:rPr lang="pt-BR" sz="2000" dirty="0" smtClean="0"/>
              <a:t>misto, </a:t>
            </a:r>
            <a:r>
              <a:rPr lang="pt-BR" sz="2000" dirty="0"/>
              <a:t>um aumento na carga cria um aumento na corrente e uma redução no fluxo total neste tipo de </a:t>
            </a:r>
            <a:r>
              <a:rPr lang="pt-BR" sz="2000" dirty="0" smtClean="0"/>
              <a:t>motor</a:t>
            </a:r>
          </a:p>
          <a:p>
            <a:pPr marL="0" indent="0">
              <a:buNone/>
            </a:pPr>
            <a:r>
              <a:rPr lang="pt-BR" sz="2000" dirty="0" smtClean="0"/>
              <a:t> </a:t>
            </a:r>
            <a:endParaRPr lang="pt-BR" sz="2000" dirty="0"/>
          </a:p>
          <a:p>
            <a:r>
              <a:rPr lang="pt-BR" sz="2000" dirty="0"/>
              <a:t>Estas duas características tendem a se autocompensar, e o resultado é uma velocidade praticamente constante. </a:t>
            </a:r>
          </a:p>
          <a:p>
            <a:endParaRPr lang="pt-BR" sz="2000" dirty="0" smtClean="0"/>
          </a:p>
          <a:p>
            <a:r>
              <a:rPr lang="pt-BR" sz="2000" dirty="0" smtClean="0"/>
              <a:t>como </a:t>
            </a:r>
            <a:r>
              <a:rPr lang="pt-BR" sz="2000" dirty="0"/>
              <a:t>um aumento na carga diminui a força do campo, a característica da velocidade torna-se instável. </a:t>
            </a:r>
          </a:p>
        </p:txBody>
      </p:sp>
    </p:spTree>
    <p:extLst>
      <p:ext uri="{BB962C8B-B14F-4D97-AF65-F5344CB8AC3E}">
        <p14:creationId xmlns:p14="http://schemas.microsoft.com/office/powerpoint/2010/main" val="3087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1030188"/>
            <a:ext cx="7992888" cy="537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 smtClean="0"/>
          </a:p>
          <a:p>
            <a:r>
              <a:rPr lang="pt-BR" sz="2000" dirty="0" smtClean="0"/>
              <a:t>Raramente este tipo de motor é usado nos sistemas de aeronaves</a:t>
            </a:r>
          </a:p>
          <a:p>
            <a:endParaRPr lang="pt-BR" sz="2000" dirty="0" smtClean="0"/>
          </a:p>
          <a:p>
            <a:r>
              <a:rPr lang="pt-BR" sz="2000" dirty="0" smtClean="0"/>
              <a:t>Estes motores são usados em acionamento de máquinas, que estão sujeitas a mudanças repentinas na carga. 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8570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3600" dirty="0"/>
              <a:t>5</a:t>
            </a:r>
            <a:r>
              <a:rPr lang="pt-BR" sz="3600" dirty="0" smtClean="0"/>
              <a:t>. Reação da armadura no gerador CC </a:t>
            </a:r>
            <a:endParaRPr lang="pt-B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184576" cy="40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/>
          </a:bodyPr>
          <a:lstStyle/>
          <a:p>
            <a:r>
              <a:rPr lang="pt-BR" dirty="0"/>
              <a:t>Quando a armadura gira no sentido horário, a corrente no lado esquerdo da bobina sai da página, e no lado direito entra na página. Também está representado o campo magnético produzido em torno de cada lado da bobina. Agora existem dois campos: o campo principal e o campo em redor de cada lado da bobina. A </a:t>
            </a:r>
            <a:r>
              <a:rPr lang="pt-BR" dirty="0" smtClean="0"/>
              <a:t>figura, </a:t>
            </a:r>
            <a:r>
              <a:rPr lang="pt-BR" dirty="0"/>
              <a:t>mostra como o campo da armadura distorce o campo principal e como o plano neutro é deslocado no sentido da rotação. </a:t>
            </a:r>
          </a:p>
        </p:txBody>
      </p:sp>
    </p:spTree>
    <p:extLst>
      <p:ext uri="{BB962C8B-B14F-4D97-AF65-F5344CB8AC3E}">
        <p14:creationId xmlns:p14="http://schemas.microsoft.com/office/powerpoint/2010/main" val="41837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400600"/>
          </a:xfrm>
        </p:spPr>
        <p:txBody>
          <a:bodyPr>
            <a:normAutofit fontScale="92500"/>
          </a:bodyPr>
          <a:lstStyle/>
          <a:p>
            <a:r>
              <a:rPr lang="pt-BR" dirty="0"/>
              <a:t>Entretanto, as escovas devem pôr a bobina em curto quando ela estiver no plano neutro. Se as escovas forem mantidas no plano neutro original, elas colocarão em curto bobinas com tensão induzida diferente de zero. </a:t>
            </a:r>
            <a:r>
              <a:rPr lang="pt-BR" dirty="0" smtClean="0"/>
              <a:t>Consequentemente, </a:t>
            </a:r>
            <a:r>
              <a:rPr lang="pt-BR" dirty="0"/>
              <a:t>haverá </a:t>
            </a:r>
            <a:r>
              <a:rPr lang="pt-BR" dirty="0" err="1"/>
              <a:t>centelhamento</a:t>
            </a:r>
            <a:r>
              <a:rPr lang="pt-BR" dirty="0"/>
              <a:t> entre as escovas e o comutador. </a:t>
            </a:r>
            <a:endParaRPr lang="pt-BR" dirty="0" smtClean="0"/>
          </a:p>
          <a:p>
            <a:r>
              <a:rPr lang="pt-BR" dirty="0" smtClean="0"/>
              <a:t>Para </a:t>
            </a:r>
            <a:r>
              <a:rPr lang="pt-BR" dirty="0"/>
              <a:t>evitar isto, as escovas devem ser deslocadas para o novo plano neutro. </a:t>
            </a:r>
            <a:r>
              <a:rPr lang="pt-BR" b="1" dirty="0"/>
              <a:t>O efeito da armadura ao deslocar o plano neutro é chamado de reação da armadura. </a:t>
            </a:r>
          </a:p>
          <a:p>
            <a:r>
              <a:rPr lang="pt-BR" dirty="0"/>
              <a:t>A principal </a:t>
            </a:r>
            <a:r>
              <a:rPr lang="pt-BR" dirty="0" smtClean="0"/>
              <a:t>consequência </a:t>
            </a:r>
            <a:r>
              <a:rPr lang="pt-BR" dirty="0"/>
              <a:t>da reação da armadura é o </a:t>
            </a:r>
            <a:r>
              <a:rPr lang="pt-BR" dirty="0" err="1"/>
              <a:t>centelhamento</a:t>
            </a:r>
            <a:r>
              <a:rPr lang="pt-BR" dirty="0"/>
              <a:t> provocado nas escovas durante a comutação. A reação da armadura pode ser corrigida, também, com a utilização de </a:t>
            </a:r>
            <a:r>
              <a:rPr lang="pt-BR" dirty="0" err="1"/>
              <a:t>interpolos</a:t>
            </a:r>
            <a:r>
              <a:rPr lang="pt-BR" dirty="0"/>
              <a:t> ou enrolamentos </a:t>
            </a:r>
            <a:r>
              <a:rPr lang="pt-BR" dirty="0" smtClean="0"/>
              <a:t>compensadores..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6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3600" dirty="0"/>
              <a:t>6</a:t>
            </a:r>
            <a:r>
              <a:rPr lang="pt-BR" sz="3600" dirty="0" smtClean="0"/>
              <a:t>. Ação Geradora</a:t>
            </a:r>
            <a:endParaRPr lang="pt-BR" sz="36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4032448"/>
          </a:xfrm>
        </p:spPr>
        <p:txBody>
          <a:bodyPr>
            <a:normAutofit/>
          </a:bodyPr>
          <a:lstStyle/>
          <a:p>
            <a:pPr indent="-273050"/>
            <a:r>
              <a:rPr lang="pt-BR" dirty="0"/>
              <a:t>C</a:t>
            </a:r>
            <a:r>
              <a:rPr lang="pt-BR" dirty="0" smtClean="0"/>
              <a:t>orrente </a:t>
            </a:r>
            <a:r>
              <a:rPr lang="pt-BR" dirty="0"/>
              <a:t>fornecida pelo gerador é produzida pelo movimento dos condutores no campo </a:t>
            </a:r>
            <a:r>
              <a:rPr lang="pt-BR" dirty="0" smtClean="0"/>
              <a:t>magnético;</a:t>
            </a:r>
          </a:p>
          <a:p>
            <a:pPr indent="-273050"/>
            <a:r>
              <a:rPr lang="pt-BR" dirty="0" smtClean="0"/>
              <a:t>Ao </a:t>
            </a:r>
            <a:r>
              <a:rPr lang="pt-BR" dirty="0"/>
              <a:t>mesmo tempo aparece nos condutores uma força </a:t>
            </a:r>
            <a:r>
              <a:rPr lang="pt-BR" dirty="0" smtClean="0"/>
              <a:t>(Lorentz</a:t>
            </a:r>
            <a:r>
              <a:rPr lang="pt-BR" dirty="0"/>
              <a:t>) que produz um torque se opondo ao movimento de rotação </a:t>
            </a:r>
            <a:r>
              <a:rPr lang="pt-BR" dirty="0" smtClean="0"/>
              <a:t>do gerador;</a:t>
            </a:r>
            <a:endParaRPr lang="pt-BR" dirty="0"/>
          </a:p>
          <a:p>
            <a:pPr indent="-273050"/>
            <a:r>
              <a:rPr lang="pt-BR" dirty="0" smtClean="0"/>
              <a:t>Manter </a:t>
            </a:r>
            <a:r>
              <a:rPr lang="pt-BR" dirty="0"/>
              <a:t>o gerador </a:t>
            </a:r>
            <a:r>
              <a:rPr lang="pt-BR" dirty="0" smtClean="0"/>
              <a:t>funcionando faz </a:t>
            </a:r>
            <a:r>
              <a:rPr lang="pt-BR" dirty="0"/>
              <a:t>necessário um torque no </a:t>
            </a:r>
            <a:r>
              <a:rPr lang="pt-BR" dirty="0" smtClean="0"/>
              <a:t>eixo da </a:t>
            </a:r>
            <a:r>
              <a:rPr lang="pt-BR" dirty="0"/>
              <a:t>máquina que se oponha </a:t>
            </a:r>
            <a:r>
              <a:rPr lang="pt-BR" dirty="0" smtClean="0"/>
              <a:t>ao torque </a:t>
            </a:r>
            <a:r>
              <a:rPr lang="pt-BR" dirty="0"/>
              <a:t>eletromagnético.</a:t>
            </a:r>
          </a:p>
        </p:txBody>
      </p:sp>
    </p:spTree>
    <p:extLst>
      <p:ext uri="{BB962C8B-B14F-4D97-AF65-F5344CB8AC3E}">
        <p14:creationId xmlns:p14="http://schemas.microsoft.com/office/powerpoint/2010/main" val="33149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8991"/>
            <a:ext cx="5112567" cy="50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27437" cy="552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1" y="1412776"/>
            <a:ext cx="7796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2800" dirty="0" smtClean="0"/>
                  <a:t>Força Eletromotriz Induzida </a:t>
                </a:r>
              </a:p>
              <a:p>
                <a:endParaRPr lang="pt-BR" sz="2800" dirty="0"/>
              </a:p>
              <a:p>
                <a:r>
                  <a:rPr lang="pt-BR" dirty="0" smtClean="0"/>
                  <a:t>Recordando</a:t>
                </a:r>
              </a:p>
              <a:p>
                <a:pPr lvl="1"/>
                <a:r>
                  <a:rPr lang="pt-BR" b="1" dirty="0" smtClean="0"/>
                  <a:t>Campo elétrico </a:t>
                </a:r>
                <a:r>
                  <a:rPr lang="pt-BR" b="1" dirty="0"/>
                  <a:t>induzido num condutor</a:t>
                </a:r>
              </a:p>
              <a:p>
                <a:pPr lvl="2"/>
                <a:r>
                  <a:rPr lang="pt-BR" dirty="0"/>
                  <a:t>Considere-se um condutor de comprimento L que se desloca à velocidade </a:t>
                </a:r>
                <a:r>
                  <a:rPr lang="pt-BR" i="1" dirty="0" smtClean="0"/>
                  <a:t>v</a:t>
                </a:r>
                <a:r>
                  <a:rPr lang="pt-BR" dirty="0" smtClean="0"/>
                  <a:t> num campo </a:t>
                </a:r>
                <a:r>
                  <a:rPr lang="pt-BR" dirty="0"/>
                  <a:t>de indução magnético </a:t>
                </a:r>
                <a:r>
                  <a:rPr lang="pt-BR" i="1" dirty="0" smtClean="0"/>
                  <a:t>B </a:t>
                </a:r>
                <a:r>
                  <a:rPr lang="pt-BR" dirty="0" smtClean="0"/>
                  <a:t>suposto </a:t>
                </a:r>
                <a:r>
                  <a:rPr lang="pt-BR" dirty="0"/>
                  <a:t>uniforme e constante no </a:t>
                </a:r>
                <a:r>
                  <a:rPr lang="pt-BR" dirty="0" smtClean="0"/>
                  <a:t>tempo.</a:t>
                </a:r>
              </a:p>
              <a:p>
                <a:pPr lvl="2"/>
                <a:r>
                  <a:rPr lang="pt-BR" dirty="0" smtClean="0"/>
                  <a:t>O campo elétrico </a:t>
                </a:r>
                <a:r>
                  <a:rPr lang="pt-BR" dirty="0"/>
                  <a:t>induzido em cada ponto desse condutor será:</a:t>
                </a:r>
                <a:endParaRPr lang="pt-BR" sz="6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</a:rPr>
                        <m:t>v</m:t>
                      </m:r>
                      <m:r>
                        <a:rPr lang="pt-BR" sz="2800" b="0" i="0" smtClean="0">
                          <a:latin typeface="Cambria Math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pt-BR" sz="2800" dirty="0" smtClean="0"/>
              </a:p>
              <a:p>
                <a:endParaRPr lang="pt-BR" dirty="0" smtClean="0"/>
              </a:p>
              <a:p>
                <a:pPr marL="68580" indent="0">
                  <a:buNone/>
                </a:pPr>
                <a:r>
                  <a:rPr lang="pt-BR" sz="2000" dirty="0"/>
                  <a:t>e será máximo quando v e B forem perpendiculares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705" t="-1160" r="-7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14" y="1556792"/>
            <a:ext cx="52914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431800" lvl="1" indent="-342900"/>
                <a:r>
                  <a:rPr lang="pt-BR" sz="2000" dirty="0" smtClean="0"/>
                  <a:t>A força eletromotriz </a:t>
                </a:r>
                <a:r>
                  <a:rPr lang="pt-BR" sz="2000" dirty="0"/>
                  <a:t>induzida no condutor será neste caso: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𝐸</m:t>
                      </m:r>
                      <m:r>
                        <a:rPr lang="pt-BR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</a:rPr>
                        <m:t>BLv</m:t>
                      </m:r>
                    </m:oMath>
                  </m:oMathPara>
                </a14:m>
                <a:endParaRPr lang="pt-BR" sz="2800" dirty="0" smtClean="0"/>
              </a:p>
              <a:p>
                <a:endParaRPr lang="pt-BR" dirty="0" smtClean="0"/>
              </a:p>
              <a:p>
                <a:pPr marL="68580" indent="0">
                  <a:buNone/>
                </a:pPr>
                <a:r>
                  <a:rPr lang="pt-BR" sz="2000" dirty="0"/>
                  <a:t>e será positiva ou negativa consoante os sentidos de </a:t>
                </a:r>
                <a:r>
                  <a:rPr lang="pt-BR" sz="2000" i="1" dirty="0" smtClean="0"/>
                  <a:t>v</a:t>
                </a:r>
                <a:r>
                  <a:rPr lang="pt-BR" sz="2000" dirty="0" smtClean="0"/>
                  <a:t>, </a:t>
                </a:r>
                <a:r>
                  <a:rPr lang="pt-BR" sz="2000" i="1" dirty="0" smtClean="0"/>
                  <a:t>B </a:t>
                </a:r>
                <a:r>
                  <a:rPr lang="pt-BR" sz="2000" dirty="0" smtClean="0"/>
                  <a:t>e </a:t>
                </a:r>
                <a:r>
                  <a:rPr lang="pt-BR" sz="2000" dirty="0"/>
                  <a:t>o </a:t>
                </a:r>
                <a:r>
                  <a:rPr lang="pt-BR" sz="2000" dirty="0" smtClean="0"/>
                  <a:t>sentido considerado </a:t>
                </a:r>
                <a:r>
                  <a:rPr lang="pt-BR" sz="2000" dirty="0"/>
                  <a:t>positivo para a força </a:t>
                </a:r>
                <a:r>
                  <a:rPr lang="pt-BR" sz="2000" dirty="0" smtClean="0"/>
                  <a:t>eletromotriz</a:t>
                </a:r>
                <a:r>
                  <a:rPr lang="pt-BR" sz="2000" dirty="0"/>
                  <a:t>. Esta força </a:t>
                </a:r>
                <a:r>
                  <a:rPr lang="pt-BR" sz="2000" dirty="0" smtClean="0"/>
                  <a:t>eletromotriz </a:t>
                </a:r>
                <a:r>
                  <a:rPr lang="pt-BR" sz="2000" dirty="0"/>
                  <a:t>depende </a:t>
                </a:r>
                <a:r>
                  <a:rPr lang="pt-BR" sz="2000" dirty="0" smtClean="0"/>
                  <a:t>da geometria </a:t>
                </a:r>
                <a:r>
                  <a:rPr lang="pt-BR" sz="2000" dirty="0"/>
                  <a:t>(de L e do ângulo entre </a:t>
                </a:r>
                <a:r>
                  <a:rPr lang="pt-BR" sz="2000" i="1" dirty="0" smtClean="0"/>
                  <a:t>v</a:t>
                </a:r>
                <a:r>
                  <a:rPr lang="pt-BR" sz="2000" dirty="0" smtClean="0"/>
                  <a:t> </a:t>
                </a:r>
                <a:r>
                  <a:rPr lang="pt-BR" sz="2000" dirty="0"/>
                  <a:t>e </a:t>
                </a:r>
                <a:r>
                  <a:rPr lang="pt-BR" sz="2000" i="1" dirty="0" smtClean="0"/>
                  <a:t>B</a:t>
                </a:r>
                <a:r>
                  <a:rPr lang="pt-BR" sz="2000" dirty="0" smtClean="0"/>
                  <a:t>), </a:t>
                </a:r>
                <a:r>
                  <a:rPr lang="pt-BR" sz="2000" dirty="0"/>
                  <a:t>do valor do campo de indução </a:t>
                </a:r>
                <a:r>
                  <a:rPr lang="pt-BR" sz="2000" dirty="0" smtClean="0"/>
                  <a:t>magnética </a:t>
                </a:r>
                <a:r>
                  <a:rPr lang="pt-BR" sz="2000" i="1" dirty="0" smtClean="0"/>
                  <a:t>B </a:t>
                </a:r>
                <a:r>
                  <a:rPr lang="pt-BR" sz="2000" dirty="0" smtClean="0"/>
                  <a:t>e </a:t>
                </a:r>
                <a:r>
                  <a:rPr lang="pt-BR" sz="2000" dirty="0"/>
                  <a:t>da velocidade </a:t>
                </a:r>
                <a:r>
                  <a:rPr lang="pt-BR" sz="2000" i="1" dirty="0" smtClean="0"/>
                  <a:t>v</a:t>
                </a:r>
                <a:r>
                  <a:rPr lang="pt-BR" sz="2000" dirty="0" smtClean="0"/>
                  <a:t>.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t="-580" r="-1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5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dirty="0" smtClean="0"/>
              <a:t>Força Eletromotriz Induzida no Gerador CC</a:t>
            </a:r>
          </a:p>
          <a:p>
            <a:pPr lvl="1"/>
            <a:endParaRPr lang="pt-BR" sz="2000" dirty="0" smtClean="0"/>
          </a:p>
          <a:p>
            <a:pPr lvl="1"/>
            <a:r>
              <a:rPr lang="pt-BR" dirty="0"/>
              <a:t>A força eletromotriz </a:t>
            </a:r>
            <a:r>
              <a:rPr lang="pt-BR" dirty="0" smtClean="0"/>
              <a:t>induzida nos </a:t>
            </a:r>
            <a:r>
              <a:rPr lang="pt-BR" dirty="0"/>
              <a:t>condutores </a:t>
            </a:r>
            <a:r>
              <a:rPr lang="pt-BR" dirty="0" smtClean="0"/>
              <a:t>se manifestará </a:t>
            </a:r>
            <a:r>
              <a:rPr lang="pt-BR" dirty="0"/>
              <a:t>como </a:t>
            </a:r>
            <a:r>
              <a:rPr lang="pt-BR" dirty="0" smtClean="0"/>
              <a:t>uma diferença </a:t>
            </a:r>
            <a:r>
              <a:rPr lang="pt-BR" dirty="0"/>
              <a:t>de potencial </a:t>
            </a:r>
            <a:r>
              <a:rPr lang="pt-BR" dirty="0" smtClean="0"/>
              <a:t>entre as </a:t>
            </a:r>
            <a:r>
              <a:rPr lang="pt-BR" dirty="0"/>
              <a:t>escovas cujo valor </a:t>
            </a:r>
            <a:r>
              <a:rPr lang="pt-BR" dirty="0" smtClean="0"/>
              <a:t>médio será </a:t>
            </a:r>
            <a:r>
              <a:rPr lang="pt-BR" dirty="0"/>
              <a:t>proporcional </a:t>
            </a:r>
            <a:r>
              <a:rPr lang="pt-BR" dirty="0" smtClean="0"/>
              <a:t>à velocidade </a:t>
            </a:r>
            <a:r>
              <a:rPr lang="pt-BR" dirty="0"/>
              <a:t>de rotação e </a:t>
            </a:r>
            <a:r>
              <a:rPr lang="pt-BR" dirty="0" smtClean="0"/>
              <a:t>ao fluxo </a:t>
            </a:r>
            <a:r>
              <a:rPr lang="pt-BR" dirty="0"/>
              <a:t>polar.</a:t>
            </a:r>
            <a:endParaRPr lang="pt-BR" sz="3600" dirty="0" smtClean="0"/>
          </a:p>
          <a:p>
            <a:pPr marL="365760" lvl="1" indent="0">
              <a:buNone/>
            </a:pPr>
            <a:endParaRPr lang="pt-BR" sz="3600" i="1" dirty="0" smtClean="0">
              <a:latin typeface="Cambria Math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23657"/>
            <a:ext cx="41052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 fontScale="85000" lnSpcReduction="10000"/>
              </a:bodyPr>
              <a:lstStyle/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pt-BR" sz="36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3600">
                          <a:latin typeface="Cambria Math"/>
                        </a:rPr>
                        <m:t>Kφ</m:t>
                      </m:r>
                      <m:r>
                        <a:rPr lang="pt-BR" sz="3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pt-BR" sz="3400" dirty="0" smtClean="0"/>
              </a:p>
              <a:p>
                <a:pPr marL="365760" lvl="1" indent="0" algn="ctr">
                  <a:buNone/>
                </a:pPr>
                <a:endParaRPr lang="pt-BR" sz="3400" dirty="0"/>
              </a:p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200" smtClean="0">
                          <a:latin typeface="Cambria Math"/>
                        </a:rPr>
                        <m:t>K</m:t>
                      </m:r>
                      <m:r>
                        <a:rPr lang="pt-BR" sz="32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p</m:t>
                          </m:r>
                          <m:r>
                            <a:rPr lang="pt-BR" sz="320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3200"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320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</m:num>
                        <m:den>
                          <m:r>
                            <a:rPr lang="pt-BR" sz="3200" b="0" i="0" smtClean="0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pt-BR" sz="3400" dirty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err="1" smtClean="0"/>
                  <a:t>E</a:t>
                </a:r>
                <a:r>
                  <a:rPr lang="pt-BR" baseline="-25000" dirty="0" err="1" smtClean="0"/>
                  <a:t>a</a:t>
                </a:r>
                <a:r>
                  <a:rPr lang="pt-BR" dirty="0" smtClean="0"/>
                  <a:t>→ </a:t>
                </a:r>
                <a:r>
                  <a:rPr lang="pt-BR" dirty="0"/>
                  <a:t>tensão média gerada por um gerador CC, </a:t>
                </a:r>
                <a:r>
                  <a:rPr lang="pt-BR" dirty="0" smtClean="0"/>
                  <a:t>V</a:t>
                </a:r>
                <a:r>
                  <a:rPr lang="pt-BR" dirty="0"/>
                  <a:t>;</a:t>
                </a:r>
                <a:endParaRPr lang="pt-BR" dirty="0" smtClean="0"/>
              </a:p>
              <a:p>
                <a:r>
                  <a:rPr lang="pt-BR" dirty="0" smtClean="0"/>
                  <a:t>K</a:t>
                </a:r>
                <a:r>
                  <a:rPr lang="pt-BR" dirty="0"/>
                  <a:t> </a:t>
                </a:r>
                <a:r>
                  <a:rPr lang="pt-BR" dirty="0" smtClean="0"/>
                  <a:t>→ constante do projeto do enrolamento;</a:t>
                </a:r>
                <a:endParaRPr lang="pt-BR" dirty="0"/>
              </a:p>
              <a:p>
                <a:r>
                  <a:rPr lang="pt-BR" dirty="0"/>
                  <a:t>p → número de </a:t>
                </a:r>
                <a:r>
                  <a:rPr lang="pt-BR" dirty="0" err="1" smtClean="0"/>
                  <a:t>pólos</a:t>
                </a:r>
                <a:r>
                  <a:rPr lang="pt-BR" dirty="0"/>
                  <a:t>;</a:t>
                </a:r>
              </a:p>
              <a:p>
                <a:r>
                  <a:rPr lang="pt-BR" dirty="0" err="1" smtClean="0"/>
                  <a:t>Z</a:t>
                </a:r>
                <a:r>
                  <a:rPr lang="pt-BR" baseline="-25000" dirty="0" err="1" smtClean="0"/>
                  <a:t>a</a:t>
                </a:r>
                <a:r>
                  <a:rPr lang="pt-BR" dirty="0" smtClean="0"/>
                  <a:t> </a:t>
                </a:r>
                <a:r>
                  <a:rPr lang="pt-BR" dirty="0"/>
                  <a:t>→ número total de condutores da </a:t>
                </a:r>
                <a:r>
                  <a:rPr lang="pt-BR" dirty="0" smtClean="0"/>
                  <a:t>armadura</a:t>
                </a:r>
                <a:r>
                  <a:rPr lang="pt-BR" dirty="0"/>
                  <a:t>;</a:t>
                </a:r>
              </a:p>
              <a:p>
                <a:r>
                  <a:rPr lang="pt-BR" dirty="0"/>
                  <a:t>φ → fluxo por </a:t>
                </a:r>
                <a:r>
                  <a:rPr lang="pt-BR" dirty="0" err="1"/>
                  <a:t>pólo</a:t>
                </a:r>
                <a:r>
                  <a:rPr lang="pt-BR" dirty="0"/>
                  <a:t>, </a:t>
                </a:r>
                <a:r>
                  <a:rPr lang="pt-BR" dirty="0" err="1" smtClean="0"/>
                  <a:t>Wb</a:t>
                </a:r>
                <a:r>
                  <a:rPr lang="pt-BR" dirty="0"/>
                  <a:t>;</a:t>
                </a:r>
              </a:p>
              <a:p>
                <a:r>
                  <a:rPr lang="pt-BR" dirty="0"/>
                  <a:t>N</a:t>
                </a:r>
                <a:r>
                  <a:rPr lang="pt-BR" dirty="0" smtClean="0"/>
                  <a:t> </a:t>
                </a:r>
                <a:r>
                  <a:rPr lang="pt-BR" dirty="0"/>
                  <a:t>→ velocidade </a:t>
                </a:r>
                <a:r>
                  <a:rPr lang="pt-BR" dirty="0" smtClean="0"/>
                  <a:t>da </a:t>
                </a:r>
                <a:r>
                  <a:rPr lang="pt-BR" dirty="0"/>
                  <a:t>armadura (ou </a:t>
                </a:r>
                <a:r>
                  <a:rPr lang="pt-BR" dirty="0" smtClean="0"/>
                  <a:t>rotor), rpm;</a:t>
                </a:r>
                <a:endParaRPr lang="pt-BR" dirty="0"/>
              </a:p>
              <a:p>
                <a:r>
                  <a:rPr lang="pt-BR" dirty="0"/>
                  <a:t>a</a:t>
                </a:r>
                <a:r>
                  <a:rPr lang="pt-BR" dirty="0" smtClean="0"/>
                  <a:t> </a:t>
                </a:r>
                <a:r>
                  <a:rPr lang="pt-BR" dirty="0"/>
                  <a:t>→ número de caminhos paralelos através da armadura, dependendo do tipo de </a:t>
                </a:r>
                <a:r>
                  <a:rPr lang="pt-BR" dirty="0" smtClean="0"/>
                  <a:t>enrolamento </a:t>
                </a:r>
                <a:r>
                  <a:rPr lang="pt-BR" dirty="0"/>
                  <a:t>da armadura</a:t>
                </a:r>
                <a:r>
                  <a:rPr lang="pt-BR" dirty="0" smtClean="0"/>
                  <a:t>.</a:t>
                </a:r>
                <a:endParaRPr lang="pt-BR" sz="66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r="-784" b="-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1230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2800" dirty="0" smtClean="0"/>
                  <a:t>CIRCUITO EQUIVALENTE DO GERADOR CC</a:t>
                </a:r>
              </a:p>
              <a:p>
                <a:pPr marL="68580" indent="0">
                  <a:buNone/>
                </a:pPr>
                <a:endParaRPr lang="pt-BR" sz="28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𝑡𝑎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 </m:t>
                          </m:r>
                          <m:r>
                            <a:rPr lang="pt-BR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240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).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pPr marL="68580" indent="0" algn="ctr">
                  <a:buNone/>
                </a:pPr>
                <a:endParaRPr lang="pt-BR" dirty="0">
                  <a:ea typeface="Cambria Math"/>
                </a:endParaRPr>
              </a:p>
              <a:p>
                <a:pPr marL="6858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705" t="-11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7866"/>
            <a:ext cx="4592563" cy="379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r>
              <a:rPr lang="pt-BR" dirty="0"/>
              <a:t>onde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V</a:t>
            </a:r>
            <a:r>
              <a:rPr lang="pt-BR" baseline="-25000" dirty="0" err="1" smtClean="0"/>
              <a:t>ta</a:t>
            </a:r>
            <a:r>
              <a:rPr lang="pt-BR" dirty="0" smtClean="0"/>
              <a:t>→ </a:t>
            </a:r>
            <a:r>
              <a:rPr lang="pt-BR" dirty="0"/>
              <a:t>tensão nos terminais da armadura, V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err="1" smtClean="0"/>
              <a:t>V</a:t>
            </a:r>
            <a:r>
              <a:rPr lang="pt-BR" baseline="-25000" dirty="0" err="1" smtClean="0"/>
              <a:t>g</a:t>
            </a:r>
            <a:r>
              <a:rPr lang="pt-BR" dirty="0" smtClean="0"/>
              <a:t> </a:t>
            </a:r>
            <a:r>
              <a:rPr lang="pt-BR" dirty="0"/>
              <a:t>→ tensão gerada na armadura ou força </a:t>
            </a:r>
            <a:r>
              <a:rPr lang="pt-BR" dirty="0" err="1" smtClean="0"/>
              <a:t>contra-eletromotriz</a:t>
            </a:r>
            <a:r>
              <a:rPr lang="pt-BR" dirty="0" smtClean="0"/>
              <a:t> </a:t>
            </a:r>
            <a:r>
              <a:rPr lang="pt-BR" i="1" dirty="0" err="1"/>
              <a:t>fcem</a:t>
            </a:r>
            <a:r>
              <a:rPr lang="pt-BR" dirty="0"/>
              <a:t>, V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err="1" smtClean="0"/>
              <a:t>V</a:t>
            </a:r>
            <a:r>
              <a:rPr lang="pt-BR" baseline="-25000" dirty="0" err="1" smtClean="0"/>
              <a:t>t</a:t>
            </a:r>
            <a:r>
              <a:rPr lang="pt-BR" dirty="0" smtClean="0"/>
              <a:t> </a:t>
            </a:r>
            <a:r>
              <a:rPr lang="pt-BR" dirty="0"/>
              <a:t>→ tensão nos terminais do </a:t>
            </a:r>
            <a:r>
              <a:rPr lang="pt-BR" dirty="0" smtClean="0"/>
              <a:t>gerador, </a:t>
            </a:r>
            <a:r>
              <a:rPr lang="pt-BR" dirty="0"/>
              <a:t>V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smtClean="0"/>
              <a:t>I</a:t>
            </a:r>
            <a:r>
              <a:rPr lang="pt-BR" baseline="-25000" dirty="0" smtClean="0"/>
              <a:t>a</a:t>
            </a:r>
            <a:r>
              <a:rPr lang="pt-BR" dirty="0" smtClean="0"/>
              <a:t> </a:t>
            </a:r>
            <a:r>
              <a:rPr lang="pt-BR" dirty="0"/>
              <a:t>→ </a:t>
            </a:r>
            <a:r>
              <a:rPr lang="pt-BR" dirty="0" smtClean="0"/>
              <a:t>Corrente da </a:t>
            </a:r>
            <a:r>
              <a:rPr lang="pt-BR" dirty="0"/>
              <a:t>armadura;</a:t>
            </a:r>
          </a:p>
          <a:p>
            <a:r>
              <a:rPr lang="pt-BR" dirty="0" smtClean="0"/>
              <a:t>e </a:t>
            </a:r>
            <a:r>
              <a:rPr lang="pt-BR" dirty="0" err="1"/>
              <a:t>r</a:t>
            </a:r>
            <a:r>
              <a:rPr lang="pt-BR" baseline="-25000" dirty="0" err="1"/>
              <a:t>a</a:t>
            </a:r>
            <a:r>
              <a:rPr lang="pt-BR" dirty="0"/>
              <a:t>, </a:t>
            </a:r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dirty="0"/>
              <a:t>, </a:t>
            </a:r>
            <a:r>
              <a:rPr lang="pt-BR" dirty="0" err="1"/>
              <a:t>r</a:t>
            </a:r>
            <a:r>
              <a:rPr lang="pt-BR" baseline="-25000" dirty="0" err="1"/>
              <a:t>f</a:t>
            </a:r>
            <a:r>
              <a:rPr lang="pt-BR" dirty="0"/>
              <a:t>, </a:t>
            </a:r>
            <a:r>
              <a:rPr lang="pt-BR" dirty="0" err="1"/>
              <a:t>I</a:t>
            </a:r>
            <a:r>
              <a:rPr lang="pt-BR" baseline="-25000" dirty="0" err="1"/>
              <a:t>s</a:t>
            </a:r>
            <a:r>
              <a:rPr lang="pt-BR" dirty="0"/>
              <a:t>, </a:t>
            </a:r>
            <a:r>
              <a:rPr lang="pt-BR" dirty="0" err="1"/>
              <a:t>I</a:t>
            </a:r>
            <a:r>
              <a:rPr lang="pt-BR" baseline="-25000" dirty="0" err="1"/>
              <a:t>f</a:t>
            </a:r>
            <a:r>
              <a:rPr lang="pt-BR" dirty="0"/>
              <a:t> e I</a:t>
            </a:r>
            <a:r>
              <a:rPr lang="pt-BR" baseline="-25000" dirty="0"/>
              <a:t>L</a:t>
            </a:r>
            <a:r>
              <a:rPr lang="pt-BR" dirty="0"/>
              <a:t> representam </a:t>
            </a:r>
            <a:r>
              <a:rPr lang="pt-BR" dirty="0" smtClean="0"/>
              <a:t>as grandezas </a:t>
            </a:r>
            <a:r>
              <a:rPr lang="pt-BR" dirty="0"/>
              <a:t>definidas no circuito equivalente </a:t>
            </a:r>
            <a:r>
              <a:rPr lang="pt-BR" dirty="0" smtClean="0"/>
              <a:t>do gerador.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687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Exercício 1</a:t>
            </a:r>
          </a:p>
          <a:p>
            <a:endParaRPr lang="pt-BR" dirty="0" smtClean="0"/>
          </a:p>
          <a:p>
            <a:r>
              <a:rPr lang="pt-BR" dirty="0" smtClean="0"/>
              <a:t>Um gerador-shunt, 250 V, 150 kW, possui uma resistência de campo de 50 ohms e uma resistência de armadura de 0,05 ohm. Calcule:</a:t>
            </a:r>
          </a:p>
          <a:p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corrente de plena carga;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corrente de campo;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corrente de armadura;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tensão gerada na situação de plena carga</a:t>
            </a:r>
            <a:r>
              <a:rPr lang="pt-BR" dirty="0">
                <a:ea typeface="Cambria Math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256584"/>
          </a:xfrm>
        </p:spPr>
        <p:txBody>
          <a:bodyPr>
            <a:normAutofit/>
          </a:bodyPr>
          <a:lstStyle/>
          <a:p>
            <a:r>
              <a:rPr lang="pt-BR" b="1" dirty="0"/>
              <a:t>Frenagem por injeção de CC (DC </a:t>
            </a:r>
            <a:r>
              <a:rPr lang="pt-BR" b="1" dirty="0" err="1"/>
              <a:t>injection</a:t>
            </a:r>
            <a:r>
              <a:rPr lang="pt-BR" b="1" dirty="0"/>
              <a:t> </a:t>
            </a:r>
            <a:r>
              <a:rPr lang="pt-BR" b="1" dirty="0" err="1"/>
              <a:t>braking</a:t>
            </a:r>
            <a:r>
              <a:rPr lang="pt-BR" b="1" dirty="0"/>
              <a:t>)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Através da injeção de corrente contínua no </a:t>
            </a:r>
            <a:r>
              <a:rPr lang="pt-BR" dirty="0" err="1"/>
              <a:t>estator</a:t>
            </a:r>
            <a:r>
              <a:rPr lang="pt-BR" dirty="0"/>
              <a:t> do </a:t>
            </a:r>
            <a:r>
              <a:rPr lang="pt-BR" dirty="0" smtClean="0"/>
              <a:t>motor CC com corrente circulando </a:t>
            </a:r>
            <a:r>
              <a:rPr lang="pt-BR" dirty="0" err="1" smtClean="0"/>
              <a:t>pel</a:t>
            </a:r>
            <a:r>
              <a:rPr lang="pt-BR" smtClean="0"/>
              <a:t> armadura, </a:t>
            </a:r>
            <a:r>
              <a:rPr lang="pt-BR" dirty="0"/>
              <a:t>um campo magnético fixo é criado. Este se opõe ao movimento do eixo, que por sua vez tende a diminuir a sua rotação. Este procedimento resulta em calor, que é então dissipado pelo próprio motor. </a:t>
            </a:r>
            <a:endParaRPr lang="pt-BR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6729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Exercício 2</a:t>
            </a:r>
          </a:p>
          <a:p>
            <a:endParaRPr lang="pt-BR" dirty="0" smtClean="0"/>
          </a:p>
          <a:p>
            <a:r>
              <a:rPr lang="pt-BR" dirty="0" smtClean="0"/>
              <a:t>Supondo a excitação de campo constante, calcule a tensão a vazio de um gerador com excitação independente, cuja tensão da armadura é 150 V numa velocidade de 1.800 rpm, quando:</a:t>
            </a:r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velocidade é aumentada para 2.000 rpm;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velocidade é reduzida para 1.600 rpm.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426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Exercício </a:t>
            </a:r>
            <a:r>
              <a:rPr lang="pt-BR" b="1" dirty="0"/>
              <a:t>3</a:t>
            </a:r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Um gerador-série CC, 10 kW, 250 V, tem uma queda de tensão nas escovas de 2 V, uma </a:t>
            </a:r>
            <a:r>
              <a:rPr lang="pt-BR" dirty="0" err="1" smtClean="0"/>
              <a:t>resistencia</a:t>
            </a:r>
            <a:r>
              <a:rPr lang="pt-BR" dirty="0" smtClean="0"/>
              <a:t> de armadura de 0,1 ohms e de campo-série de 0,05 ohm. Quando entrega corrente nominal na velocidade nominal, calcule:</a:t>
            </a:r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Corrente da armadura;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Tensão gerada na armadura.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5136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Balanço energético de geradores CC</a:t>
            </a:r>
          </a:p>
          <a:p>
            <a:pPr marL="6858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6" t="10794" r="4497" b="66772"/>
          <a:stretch/>
        </p:blipFill>
        <p:spPr>
          <a:xfrm>
            <a:off x="611560" y="1772816"/>
            <a:ext cx="786653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t-BR" b="1" dirty="0"/>
              <a:t>AUTO-EXCITAÇÃO DE UM GERADOR SHUNT (EM DERIVAÇÃO</a:t>
            </a:r>
            <a:r>
              <a:rPr lang="pt-BR" b="1" dirty="0" smtClean="0"/>
              <a:t>)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Como o gerador shunt </a:t>
            </a:r>
            <a:r>
              <a:rPr lang="pt-BR" dirty="0" err="1"/>
              <a:t>auto-excitado</a:t>
            </a:r>
            <a:r>
              <a:rPr lang="pt-BR" dirty="0"/>
              <a:t> está suprindo uma corrente relativamente pequena (em proporção à sua corrente nominal) para excitar seu próprio circuito de campo, pode-se supor que a queda de tensão interna </a:t>
            </a:r>
            <a:r>
              <a:rPr lang="pt-BR" dirty="0" err="1"/>
              <a:t>r</a:t>
            </a:r>
            <a:r>
              <a:rPr lang="pt-BR" baseline="-25000" dirty="0" err="1"/>
              <a:t>a</a:t>
            </a:r>
            <a:r>
              <a:rPr lang="pt-BR" dirty="0" err="1"/>
              <a:t>⋅I</a:t>
            </a:r>
            <a:r>
              <a:rPr lang="pt-BR" baseline="-25000" dirty="0" err="1"/>
              <a:t>a</a:t>
            </a:r>
            <a:r>
              <a:rPr lang="pt-BR" baseline="30000" dirty="0"/>
              <a:t> </a:t>
            </a:r>
            <a:r>
              <a:rPr lang="pt-BR" dirty="0"/>
              <a:t>é desprezível, e que o valor de </a:t>
            </a:r>
            <a:r>
              <a:rPr lang="pt-BR" dirty="0" err="1"/>
              <a:t>V</a:t>
            </a:r>
            <a:r>
              <a:rPr lang="pt-BR" baseline="-25000" dirty="0" err="1"/>
              <a:t>ta</a:t>
            </a:r>
            <a:r>
              <a:rPr lang="pt-BR" baseline="30000" dirty="0"/>
              <a:t> </a:t>
            </a:r>
            <a:r>
              <a:rPr lang="pt-BR" dirty="0"/>
              <a:t>(tensão nos terminais da armadura) é igual ao valor de </a:t>
            </a:r>
            <a:r>
              <a:rPr lang="pt-BR" dirty="0" err="1"/>
              <a:t>V</a:t>
            </a:r>
            <a:r>
              <a:rPr lang="pt-BR" baseline="-25000" dirty="0" err="1"/>
              <a:t>g</a:t>
            </a:r>
            <a:r>
              <a:rPr lang="pt-BR" baseline="30000" dirty="0"/>
              <a:t> </a:t>
            </a:r>
            <a:r>
              <a:rPr lang="pt-BR" dirty="0"/>
              <a:t>(tensão gerada na </a:t>
            </a:r>
            <a:r>
              <a:rPr lang="pt-BR" dirty="0" smtClean="0"/>
              <a:t>armadura);</a:t>
            </a:r>
          </a:p>
          <a:p>
            <a:r>
              <a:rPr lang="pt-BR" dirty="0" smtClean="0"/>
              <a:t>Logo</a:t>
            </a:r>
            <a:r>
              <a:rPr lang="pt-BR" dirty="0"/>
              <a:t>, é possível representar a reta associada à resistência de campo (</a:t>
            </a:r>
            <a:r>
              <a:rPr lang="pt-BR" dirty="0" err="1"/>
              <a:t>V</a:t>
            </a:r>
            <a:r>
              <a:rPr lang="pt-BR" baseline="-25000" dirty="0" err="1"/>
              <a:t>f</a:t>
            </a:r>
            <a:r>
              <a:rPr lang="pt-BR" baseline="30000" dirty="0"/>
              <a:t> </a:t>
            </a:r>
            <a:r>
              <a:rPr lang="pt-BR" dirty="0"/>
              <a:t>× </a:t>
            </a:r>
            <a:r>
              <a:rPr lang="pt-BR" dirty="0" err="1"/>
              <a:t>I</a:t>
            </a:r>
            <a:r>
              <a:rPr lang="pt-BR" baseline="-25000" dirty="0" err="1"/>
              <a:t>f</a:t>
            </a:r>
            <a:r>
              <a:rPr lang="pt-BR" dirty="0"/>
              <a:t>) e a curva de magnetização da máquina (</a:t>
            </a:r>
            <a:r>
              <a:rPr lang="pt-BR" dirty="0" err="1"/>
              <a:t>V</a:t>
            </a:r>
            <a:r>
              <a:rPr lang="pt-BR" baseline="-25000" dirty="0" err="1"/>
              <a:t>g</a:t>
            </a:r>
            <a:r>
              <a:rPr lang="pt-BR" baseline="30000" dirty="0"/>
              <a:t> </a:t>
            </a:r>
            <a:r>
              <a:rPr lang="pt-BR" dirty="0"/>
              <a:t>× </a:t>
            </a:r>
            <a:r>
              <a:rPr lang="pt-BR" dirty="0" err="1"/>
              <a:t>I</a:t>
            </a:r>
            <a:r>
              <a:rPr lang="pt-BR" baseline="-25000" dirty="0" err="1"/>
              <a:t>f</a:t>
            </a:r>
            <a:r>
              <a:rPr lang="pt-BR" dirty="0"/>
              <a:t>) em um eixo comum. Esta representação é vista na </a:t>
            </a:r>
            <a:r>
              <a:rPr lang="pt-BR" dirty="0" smtClean="0"/>
              <a:t>figura. </a:t>
            </a:r>
          </a:p>
        </p:txBody>
      </p:sp>
    </p:spTree>
    <p:extLst>
      <p:ext uri="{BB962C8B-B14F-4D97-AF65-F5344CB8AC3E}">
        <p14:creationId xmlns:p14="http://schemas.microsoft.com/office/powerpoint/2010/main" val="3719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6921"/>
            <a:ext cx="7102748" cy="535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r>
              <a:rPr lang="pt-BR" dirty="0" smtClean="0"/>
              <a:t>Na figura, </a:t>
            </a:r>
            <a:r>
              <a:rPr lang="pt-BR" dirty="0"/>
              <a:t>como o circuito de campo é ligado diretamente aos terminais da armadura, a ordenada (valores do eixo y) da reta da resistência de campo, </a:t>
            </a:r>
            <a:r>
              <a:rPr lang="pt-BR" i="1" dirty="0" err="1"/>
              <a:t>R</a:t>
            </a:r>
            <a:r>
              <a:rPr lang="pt-BR" i="1" baseline="-25000" dirty="0" err="1"/>
              <a:t>f</a:t>
            </a:r>
            <a:r>
              <a:rPr lang="pt-BR" dirty="0"/>
              <a:t>, é a tensão nos terminais da armadura,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ta</a:t>
            </a:r>
            <a:r>
              <a:rPr lang="pt-BR" dirty="0" smtClean="0"/>
              <a:t>;</a:t>
            </a:r>
          </a:p>
          <a:p>
            <a:r>
              <a:rPr lang="pt-BR" dirty="0" smtClean="0"/>
              <a:t>A </a:t>
            </a:r>
            <a:r>
              <a:rPr lang="pt-BR" dirty="0"/>
              <a:t>maneira pela qual o gerador shunt </a:t>
            </a:r>
            <a:r>
              <a:rPr lang="pt-BR" dirty="0" err="1"/>
              <a:t>auto-excitado</a:t>
            </a:r>
            <a:r>
              <a:rPr lang="pt-BR" dirty="0"/>
              <a:t> excita seu próprio campo e adquire uma tensão CC nos terminais da sua armadura é descrita com referência à </a:t>
            </a:r>
            <a:r>
              <a:rPr lang="pt-BR" dirty="0" smtClean="0"/>
              <a:t>figura nos </a:t>
            </a:r>
            <a:r>
              <a:rPr lang="pt-BR" dirty="0"/>
              <a:t>seguintes passos: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499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SzPct val="100000"/>
              <a:buFont typeface="+mj-lt"/>
              <a:buAutoNum type="arabicPeriod"/>
            </a:pPr>
            <a:r>
              <a:rPr lang="pt-BR" dirty="0" smtClean="0"/>
              <a:t>Suponha </a:t>
            </a:r>
            <a:r>
              <a:rPr lang="pt-BR" dirty="0"/>
              <a:t>que o gerador parte do repouso, ou seja, a máquina primária tem velocidade nula. Apesar do magnetismo residual, a </a:t>
            </a:r>
            <a:r>
              <a:rPr lang="pt-BR" i="1" dirty="0" err="1"/>
              <a:t>fem</a:t>
            </a:r>
            <a:r>
              <a:rPr lang="pt-BR" i="1" dirty="0"/>
              <a:t> </a:t>
            </a:r>
            <a:r>
              <a:rPr lang="pt-BR" dirty="0"/>
              <a:t>gerada, </a:t>
            </a:r>
            <a:r>
              <a:rPr lang="pt-BR" i="1" dirty="0" err="1"/>
              <a:t>V</a:t>
            </a:r>
            <a:r>
              <a:rPr lang="pt-BR" i="1" baseline="-25000" dirty="0" err="1"/>
              <a:t>g</a:t>
            </a:r>
            <a:r>
              <a:rPr lang="pt-BR" dirty="0"/>
              <a:t>, é </a:t>
            </a:r>
            <a:r>
              <a:rPr lang="pt-BR" dirty="0" smtClean="0"/>
              <a:t>zero;</a:t>
            </a:r>
          </a:p>
          <a:p>
            <a:pPr marL="525780" indent="-457200">
              <a:buSzPct val="100000"/>
              <a:buFont typeface="+mj-lt"/>
              <a:buAutoNum type="arabicPeriod"/>
            </a:pPr>
            <a:r>
              <a:rPr lang="pt-BR" dirty="0" smtClean="0"/>
              <a:t>À </a:t>
            </a:r>
            <a:r>
              <a:rPr lang="pt-BR" dirty="0"/>
              <a:t>medida que a máquina primária faz girar a armadura, e a velocidade se aproxima do valor nominal, a tensão induzida devido ao magnetismo residual (</a:t>
            </a:r>
            <a:r>
              <a:rPr lang="pt-BR" i="1" dirty="0" err="1"/>
              <a:t>V</a:t>
            </a:r>
            <a:r>
              <a:rPr lang="pt-BR" i="1" baseline="-25000" dirty="0" err="1"/>
              <a:t>g</a:t>
            </a:r>
            <a:r>
              <a:rPr lang="pt-BR" dirty="0"/>
              <a:t>=</a:t>
            </a:r>
            <a:r>
              <a:rPr lang="pt-BR" i="1" dirty="0" err="1"/>
              <a:t>k</a:t>
            </a:r>
            <a:r>
              <a:rPr lang="pt-BR" dirty="0" err="1"/>
              <a:t>⋅φ⋅</a:t>
            </a:r>
            <a:r>
              <a:rPr lang="pt-BR" i="1" dirty="0" err="1"/>
              <a:t>n</a:t>
            </a:r>
            <a:r>
              <a:rPr lang="pt-BR" dirty="0"/>
              <a:t>) e a velocidade (</a:t>
            </a:r>
            <a:r>
              <a:rPr lang="pt-BR" i="1" dirty="0"/>
              <a:t>n</a:t>
            </a:r>
            <a:r>
              <a:rPr lang="pt-BR" dirty="0"/>
              <a:t>) </a:t>
            </a:r>
            <a:r>
              <a:rPr lang="pt-BR" dirty="0" smtClean="0"/>
              <a:t>aumentam; </a:t>
            </a:r>
          </a:p>
          <a:p>
            <a:pPr marL="525780" indent="-457200">
              <a:buSzPct val="100000"/>
              <a:buFont typeface="+mj-lt"/>
              <a:buAutoNum type="arabicPeriod"/>
            </a:pPr>
            <a:r>
              <a:rPr lang="pt-BR" dirty="0" smtClean="0"/>
              <a:t>Na </a:t>
            </a:r>
            <a:r>
              <a:rPr lang="pt-BR" dirty="0"/>
              <a:t>velocidade nominal, a tensão na armadura devido ao magnetismo residual é pequena, </a:t>
            </a:r>
            <a:r>
              <a:rPr lang="pt-BR" i="1" dirty="0" smtClean="0"/>
              <a:t>E</a:t>
            </a:r>
            <a:r>
              <a:rPr lang="pt-BR" i="1" baseline="-25000" dirty="0" smtClean="0"/>
              <a:t>1</a:t>
            </a:r>
            <a:r>
              <a:rPr lang="pt-BR" dirty="0" smtClean="0"/>
              <a:t>. </a:t>
            </a:r>
            <a:r>
              <a:rPr lang="pt-BR" dirty="0"/>
              <a:t>Mas esta tensão também está aplicada no circuito de campo, cuja resistência é </a:t>
            </a:r>
            <a:r>
              <a:rPr lang="pt-BR" i="1" dirty="0" err="1"/>
              <a:t>R</a:t>
            </a:r>
            <a:r>
              <a:rPr lang="pt-BR" i="1" baseline="-25000" dirty="0" err="1"/>
              <a:t>f</a:t>
            </a:r>
            <a:r>
              <a:rPr lang="pt-BR" dirty="0"/>
              <a:t>. Assim, a corrente que flui no circuito de campo, </a:t>
            </a:r>
            <a:r>
              <a:rPr lang="pt-BR" i="1" dirty="0"/>
              <a:t>I</a:t>
            </a:r>
            <a:r>
              <a:rPr lang="pt-BR" i="1" baseline="-25000" dirty="0"/>
              <a:t>1</a:t>
            </a:r>
            <a:r>
              <a:rPr lang="pt-BR" dirty="0"/>
              <a:t>, é também </a:t>
            </a:r>
            <a:r>
              <a:rPr lang="pt-BR" dirty="0" smtClean="0"/>
              <a:t>pequena; </a:t>
            </a:r>
          </a:p>
          <a:p>
            <a:pPr marL="525780" indent="-457200">
              <a:buSzPct val="100000"/>
              <a:buFont typeface="+mj-lt"/>
              <a:buAutoNum type="arabicPeriod"/>
            </a:pPr>
            <a:r>
              <a:rPr lang="pt-BR" dirty="0" smtClean="0"/>
              <a:t>Quando </a:t>
            </a:r>
            <a:r>
              <a:rPr lang="pt-BR" i="1" dirty="0"/>
              <a:t>I</a:t>
            </a:r>
            <a:r>
              <a:rPr lang="pt-BR" i="1" baseline="-25000" dirty="0"/>
              <a:t>1</a:t>
            </a:r>
            <a:r>
              <a:rPr lang="pt-BR" i="1" baseline="30000" dirty="0"/>
              <a:t> </a:t>
            </a:r>
            <a:r>
              <a:rPr lang="pt-BR" dirty="0"/>
              <a:t>flui no circuito de campo do </a:t>
            </a:r>
            <a:r>
              <a:rPr lang="pt-BR" dirty="0" smtClean="0"/>
              <a:t>gerador, </a:t>
            </a:r>
            <a:r>
              <a:rPr lang="pt-BR" dirty="0"/>
              <a:t>resulta um aumento na </a:t>
            </a:r>
            <a:r>
              <a:rPr lang="pt-BR" i="1" dirty="0" err="1"/>
              <a:t>fmm</a:t>
            </a:r>
            <a:r>
              <a:rPr lang="pt-BR" i="1" dirty="0"/>
              <a:t> </a:t>
            </a:r>
            <a:r>
              <a:rPr lang="pt-BR" dirty="0"/>
              <a:t>(devido a </a:t>
            </a:r>
            <a:r>
              <a:rPr lang="pt-BR" i="1" dirty="0"/>
              <a:t>N</a:t>
            </a:r>
            <a:r>
              <a:rPr lang="pt-BR" i="1" baseline="-25000" dirty="0"/>
              <a:t>f</a:t>
            </a:r>
            <a:r>
              <a:rPr lang="pt-BR" dirty="0"/>
              <a:t>⋅</a:t>
            </a:r>
            <a:r>
              <a:rPr lang="pt-BR" i="1" dirty="0"/>
              <a:t>I</a:t>
            </a:r>
            <a:r>
              <a:rPr lang="pt-BR" i="1" baseline="-25000" dirty="0"/>
              <a:t>1</a:t>
            </a:r>
            <a:r>
              <a:rPr lang="pt-BR" dirty="0"/>
              <a:t>), que auxilia o magnetismo residual, aumentando a </a:t>
            </a:r>
            <a:r>
              <a:rPr lang="pt-BR" i="1" dirty="0" err="1"/>
              <a:t>fem</a:t>
            </a:r>
            <a:r>
              <a:rPr lang="pt-BR" i="1" dirty="0"/>
              <a:t> </a:t>
            </a:r>
            <a:r>
              <a:rPr lang="pt-BR" dirty="0"/>
              <a:t>induzida para </a:t>
            </a:r>
            <a:r>
              <a:rPr lang="pt-BR" i="1" dirty="0" smtClean="0"/>
              <a:t>E</a:t>
            </a:r>
            <a:r>
              <a:rPr lang="pt-BR" i="1" baseline="-25000" dirty="0" smtClean="0"/>
              <a:t>2</a:t>
            </a:r>
            <a:r>
              <a:rPr lang="pt-BR" dirty="0" smtClean="0"/>
              <a:t>; </a:t>
            </a:r>
            <a:endParaRPr lang="pt-BR" dirty="0"/>
          </a:p>
          <a:p>
            <a:pPr marL="525780" indent="-457200">
              <a:buSzPct val="100000"/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1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pPr marL="525780" indent="-457200">
              <a:buSzPct val="100000"/>
              <a:buFont typeface="+mj-lt"/>
              <a:buAutoNum type="arabicPeriod" startAt="5"/>
            </a:pPr>
            <a:r>
              <a:rPr lang="pt-BR" dirty="0"/>
              <a:t>A tensão </a:t>
            </a:r>
            <a:r>
              <a:rPr lang="pt-BR" i="1" dirty="0"/>
              <a:t>E</a:t>
            </a:r>
            <a:r>
              <a:rPr lang="pt-BR" i="1" baseline="-25000" dirty="0"/>
              <a:t>2</a:t>
            </a:r>
            <a:r>
              <a:rPr lang="pt-BR" i="1" baseline="30000" dirty="0"/>
              <a:t> </a:t>
            </a:r>
            <a:r>
              <a:rPr lang="pt-BR" dirty="0"/>
              <a:t>é agora aplicada na resistência de campo, provocando a circulação de uma corrente </a:t>
            </a:r>
            <a:r>
              <a:rPr lang="pt-BR" i="1" dirty="0"/>
              <a:t>I</a:t>
            </a:r>
            <a:r>
              <a:rPr lang="pt-BR" i="1" baseline="30000" dirty="0"/>
              <a:t>2 </a:t>
            </a:r>
            <a:r>
              <a:rPr lang="pt-BR" dirty="0"/>
              <a:t>maior no circuito de campo. </a:t>
            </a:r>
            <a:r>
              <a:rPr lang="pt-BR" i="1" dirty="0"/>
              <a:t>N</a:t>
            </a:r>
            <a:r>
              <a:rPr lang="pt-BR" i="1" baseline="-25000" dirty="0"/>
              <a:t>f</a:t>
            </a:r>
            <a:r>
              <a:rPr lang="pt-BR" dirty="0"/>
              <a:t>⋅</a:t>
            </a:r>
            <a:r>
              <a:rPr lang="pt-BR" i="1" dirty="0"/>
              <a:t>I</a:t>
            </a:r>
            <a:r>
              <a:rPr lang="pt-BR" i="1" baseline="-25000" dirty="0"/>
              <a:t>2</a:t>
            </a:r>
            <a:r>
              <a:rPr lang="pt-BR" i="1" baseline="30000" dirty="0"/>
              <a:t> </a:t>
            </a:r>
            <a:r>
              <a:rPr lang="pt-BR" dirty="0"/>
              <a:t>é uma </a:t>
            </a:r>
            <a:r>
              <a:rPr lang="pt-BR" i="1" dirty="0" err="1"/>
              <a:t>fmm</a:t>
            </a:r>
            <a:r>
              <a:rPr lang="pt-BR" i="1" dirty="0"/>
              <a:t> </a:t>
            </a:r>
            <a:r>
              <a:rPr lang="pt-BR" dirty="0"/>
              <a:t>incrementada que produz uma tensão gerada </a:t>
            </a:r>
            <a:r>
              <a:rPr lang="pt-BR" i="1" dirty="0" smtClean="0"/>
              <a:t>E</a:t>
            </a:r>
            <a:r>
              <a:rPr lang="pt-BR" i="1" baseline="-25000" dirty="0" smtClean="0"/>
              <a:t>3</a:t>
            </a:r>
            <a:r>
              <a:rPr lang="pt-BR" dirty="0" smtClean="0"/>
              <a:t>;</a:t>
            </a:r>
          </a:p>
          <a:p>
            <a:pPr marL="525780" indent="-457200">
              <a:buSzPct val="100000"/>
              <a:buFont typeface="+mj-lt"/>
              <a:buAutoNum type="arabicPeriod" startAt="5"/>
            </a:pPr>
            <a:r>
              <a:rPr lang="pt-BR" i="1" dirty="0" smtClean="0"/>
              <a:t>E</a:t>
            </a:r>
            <a:r>
              <a:rPr lang="pt-BR" i="1" baseline="-25000" dirty="0" smtClean="0"/>
              <a:t>3</a:t>
            </a:r>
            <a:r>
              <a:rPr lang="pt-BR" i="1" baseline="30000" dirty="0" smtClean="0"/>
              <a:t> </a:t>
            </a:r>
            <a:r>
              <a:rPr lang="pt-BR" dirty="0"/>
              <a:t>produz </a:t>
            </a:r>
            <a:r>
              <a:rPr lang="pt-BR" i="1" dirty="0"/>
              <a:t>I</a:t>
            </a:r>
            <a:r>
              <a:rPr lang="pt-BR" i="1" baseline="-25000" dirty="0"/>
              <a:t>3</a:t>
            </a:r>
            <a:r>
              <a:rPr lang="pt-BR" i="1" baseline="30000" dirty="0"/>
              <a:t> </a:t>
            </a:r>
            <a:r>
              <a:rPr lang="pt-BR" dirty="0"/>
              <a:t>no circuito de campo, que gera </a:t>
            </a:r>
            <a:r>
              <a:rPr lang="pt-BR" i="1" dirty="0"/>
              <a:t>E</a:t>
            </a:r>
            <a:r>
              <a:rPr lang="pt-BR" i="1" baseline="-25000" dirty="0"/>
              <a:t>4</a:t>
            </a:r>
            <a:r>
              <a:rPr lang="pt-BR" dirty="0"/>
              <a:t>. Mas </a:t>
            </a:r>
            <a:r>
              <a:rPr lang="pt-BR" i="1" dirty="0"/>
              <a:t>E</a:t>
            </a:r>
            <a:r>
              <a:rPr lang="pt-BR" i="1" baseline="-25000" dirty="0"/>
              <a:t>4</a:t>
            </a:r>
            <a:r>
              <a:rPr lang="pt-BR" i="1" baseline="30000" dirty="0"/>
              <a:t> </a:t>
            </a:r>
            <a:r>
              <a:rPr lang="pt-BR" dirty="0"/>
              <a:t>provoca a circulação de </a:t>
            </a:r>
            <a:r>
              <a:rPr lang="pt-BR" i="1" dirty="0"/>
              <a:t>I</a:t>
            </a:r>
            <a:r>
              <a:rPr lang="pt-BR" i="1" baseline="-25000" dirty="0"/>
              <a:t>4</a:t>
            </a:r>
            <a:r>
              <a:rPr lang="pt-BR" i="1" baseline="30000" dirty="0"/>
              <a:t> </a:t>
            </a:r>
            <a:r>
              <a:rPr lang="pt-BR" dirty="0"/>
              <a:t>no campo, que produz </a:t>
            </a:r>
            <a:r>
              <a:rPr lang="pt-BR" i="1" dirty="0"/>
              <a:t>E</a:t>
            </a:r>
            <a:r>
              <a:rPr lang="pt-BR" i="1" baseline="-25000" dirty="0"/>
              <a:t>5</a:t>
            </a:r>
            <a:r>
              <a:rPr lang="pt-BR" dirty="0"/>
              <a:t>; e assim por diante, até alcançarmos </a:t>
            </a:r>
            <a:r>
              <a:rPr lang="pt-BR" i="1" dirty="0"/>
              <a:t>E</a:t>
            </a:r>
            <a:r>
              <a:rPr lang="pt-BR" i="1" baseline="-25000" dirty="0"/>
              <a:t>8</a:t>
            </a:r>
            <a:r>
              <a:rPr lang="pt-BR" i="1" baseline="30000" dirty="0"/>
              <a:t> </a:t>
            </a:r>
            <a:r>
              <a:rPr lang="pt-BR" dirty="0"/>
              <a:t>que é o máximo </a:t>
            </a:r>
            <a:r>
              <a:rPr lang="pt-BR" dirty="0" smtClean="0"/>
              <a:t>valor;</a:t>
            </a:r>
          </a:p>
          <a:p>
            <a:pPr marL="525780" indent="-457200">
              <a:buSzPct val="100000"/>
              <a:buFont typeface="+mj-lt"/>
              <a:buAutoNum type="arabicPeriod" startAt="5"/>
            </a:pPr>
            <a:r>
              <a:rPr lang="pt-BR" dirty="0" smtClean="0"/>
              <a:t>O </a:t>
            </a:r>
            <a:r>
              <a:rPr lang="pt-BR" dirty="0"/>
              <a:t>processo continua até o ponto em que a reta da resistência de campo corta a curva de magnetização na </a:t>
            </a:r>
            <a:r>
              <a:rPr lang="pt-BR" dirty="0" smtClean="0"/>
              <a:t>figura. </a:t>
            </a:r>
            <a:r>
              <a:rPr lang="pt-BR" dirty="0"/>
              <a:t>Aqui o processo </a:t>
            </a:r>
            <a:r>
              <a:rPr lang="pt-BR" dirty="0" smtClean="0"/>
              <a:t>para</a:t>
            </a:r>
            <a:r>
              <a:rPr lang="pt-BR" dirty="0"/>
              <a:t>. A tensão induzida produzida, quando aplicada no circuito de campo, produz um fluxo de corrente que, por sua vez, produz uma </a:t>
            </a:r>
            <a:r>
              <a:rPr lang="pt-BR" i="1" dirty="0" err="1"/>
              <a:t>fem</a:t>
            </a:r>
            <a:r>
              <a:rPr lang="pt-BR" i="1" dirty="0"/>
              <a:t> </a:t>
            </a:r>
            <a:r>
              <a:rPr lang="pt-BR" dirty="0"/>
              <a:t>induzida de mesma magnitude, </a:t>
            </a:r>
            <a:r>
              <a:rPr lang="pt-BR" i="1" dirty="0"/>
              <a:t>E</a:t>
            </a:r>
            <a:r>
              <a:rPr lang="pt-BR" i="1" baseline="-25000" dirty="0"/>
              <a:t>8</a:t>
            </a:r>
            <a:r>
              <a:rPr lang="pt-BR" dirty="0"/>
              <a:t>, como se mostra na figura. </a:t>
            </a:r>
          </a:p>
          <a:p>
            <a:pPr marL="525780" indent="-457200">
              <a:buSzPct val="100000"/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1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3600" dirty="0"/>
              <a:t>7</a:t>
            </a:r>
            <a:r>
              <a:rPr lang="pt-BR" sz="3600" dirty="0" smtClean="0"/>
              <a:t>. Ação Motora</a:t>
            </a:r>
            <a:endParaRPr lang="pt-BR" sz="36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4032448"/>
          </a:xfrm>
        </p:spPr>
        <p:txBody>
          <a:bodyPr>
            <a:normAutofit/>
          </a:bodyPr>
          <a:lstStyle/>
          <a:p>
            <a:r>
              <a:rPr lang="pt-BR" dirty="0"/>
              <a:t>A função de um motor é produzir torque eletromagnético que desenvolve uma rotação mecânica no rotor;</a:t>
            </a:r>
          </a:p>
          <a:p>
            <a:r>
              <a:rPr lang="pt-BR" dirty="0"/>
              <a:t>A presença dos condutores no campo polar uniforme, provoca uma distorção do campo. Esta interação tende a mover o condutor no sentido da região de maior densidade de fluxo para a de menor densidade;</a:t>
            </a:r>
          </a:p>
          <a:p>
            <a:r>
              <a:rPr lang="pt-BR" dirty="0"/>
              <a:t>A força depende do campo polar e da corrente de armadura.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856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 Princípio de do Motor CC</a:t>
            </a:r>
          </a:p>
          <a:p>
            <a:endParaRPr lang="pt-BR" sz="2800" dirty="0"/>
          </a:p>
          <a:p>
            <a:endParaRPr lang="pt-B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47015" cy="2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445396" cy="20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60269"/>
            <a:ext cx="3400599" cy="203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0109"/>
            <a:ext cx="3445396" cy="20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256584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Frenagem regenerativa</a:t>
            </a:r>
          </a:p>
          <a:p>
            <a:r>
              <a:rPr lang="pt-PT" dirty="0" smtClean="0"/>
              <a:t>A </a:t>
            </a:r>
            <a:r>
              <a:rPr lang="pt-PT" dirty="0"/>
              <a:t>Frenagem </a:t>
            </a:r>
            <a:r>
              <a:rPr lang="pt-PT" dirty="0" smtClean="0"/>
              <a:t>Regenerativa </a:t>
            </a:r>
            <a:r>
              <a:rPr lang="pt-BR" dirty="0" smtClean="0"/>
              <a:t>ocorre em veículos elétricos ou híbridos;</a:t>
            </a:r>
          </a:p>
          <a:p>
            <a:r>
              <a:rPr lang="pt-BR" dirty="0" smtClean="0"/>
              <a:t>Já estando em movimento, </a:t>
            </a:r>
            <a:r>
              <a:rPr lang="pt-BR" dirty="0"/>
              <a:t>para o </a:t>
            </a:r>
            <a:r>
              <a:rPr lang="pt-BR" dirty="0" smtClean="0"/>
              <a:t>carro parar, ou seja, o motor </a:t>
            </a:r>
            <a:r>
              <a:rPr lang="pt-BR" dirty="0"/>
              <a:t>retornar ao </a:t>
            </a:r>
            <a:r>
              <a:rPr lang="pt-BR" dirty="0" smtClean="0"/>
              <a:t>repouso, </a:t>
            </a:r>
            <a:r>
              <a:rPr lang="pt-BR" dirty="0"/>
              <a:t>é preciso frenar o </a:t>
            </a:r>
            <a:r>
              <a:rPr lang="pt-BR" dirty="0" smtClean="0"/>
              <a:t>eixo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momento da frenagem, parte da energia entregue - que agora se encontra na forma de energia mecânica - ou é convertida em calor ou se transforma novamente em eletricidade e é devolvida para o </a:t>
            </a:r>
            <a:r>
              <a:rPr lang="pt-BR" dirty="0" smtClean="0"/>
              <a:t>inversor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PT" dirty="0" smtClean="0"/>
              <a:t>A </a:t>
            </a:r>
            <a:r>
              <a:rPr lang="pt-PT" dirty="0"/>
              <a:t>energia elétrica gerada durante a frenagem é armazenada nas baterias dos </a:t>
            </a:r>
            <a:r>
              <a:rPr lang="pt-PT" dirty="0" smtClean="0"/>
              <a:t>veículos elétricos;</a:t>
            </a:r>
          </a:p>
          <a:p>
            <a:r>
              <a:rPr lang="pt-PT" dirty="0" smtClean="0"/>
              <a:t>Também </a:t>
            </a:r>
            <a:r>
              <a:rPr lang="pt-PT" dirty="0"/>
              <a:t>contribui para a redução do consumo de combustível, no caso dos automóveis híbridos, além disso proporciona redução do desgaste das lonas ou discos de freios, por freiar o veículo via campo eletromagnético (sem atrito), resultando em maior durabilidade para essas partes do sistema de freios.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74127"/>
            <a:ext cx="5400600" cy="532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7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12321" cy="45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r>
              <a:rPr lang="pt-BR" sz="2800" smtClean="0"/>
              <a:t> Reação </a:t>
            </a:r>
            <a:r>
              <a:rPr lang="pt-BR" sz="2800" dirty="0" smtClean="0"/>
              <a:t>da Armadura em Motores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0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 As </a:t>
            </a:r>
            <a:r>
              <a:rPr lang="pt-BR" dirty="0"/>
              <a:t>relações eletromecânicas fundamentais, que distinguem a máquina operando como gerador da máquina operando como motor, podem ser </a:t>
            </a:r>
            <a:r>
              <a:rPr lang="pt-BR" dirty="0" smtClean="0"/>
              <a:t>resumidas </a:t>
            </a:r>
            <a:r>
              <a:rPr lang="pt-BR" dirty="0"/>
              <a:t>como se segue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16182"/>
                  </p:ext>
                </p:extLst>
              </p:nvPr>
            </p:nvGraphicFramePr>
            <p:xfrm>
              <a:off x="755576" y="2829102"/>
              <a:ext cx="7776864" cy="35522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/>
                    <a:gridCol w="3888432"/>
                  </a:tblGrid>
                  <a:tr h="587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Ação Motora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Ação Geradora</a:t>
                          </a:r>
                          <a:endParaRPr lang="pt-BR" sz="2800" dirty="0"/>
                        </a:p>
                      </a:txBody>
                      <a:tcPr/>
                    </a:tc>
                  </a:tr>
                  <a:tr h="1140799"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 torque eletromagnético produz (ajuda) a rotação.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 torque eletromagnético (desenvolvido no condutor percorrido pela corrente) opõe-se à rotação (lei de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Lenz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</a:txBody>
                      <a:tcPr/>
                    </a:tc>
                  </a:tr>
                  <a:tr h="1140799"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tensão gerada </a:t>
                          </a:r>
                          <a:r>
                            <a:rPr lang="pt-BR" sz="1800" b="0" i="1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fcem</a:t>
                          </a:r>
                          <a:r>
                            <a:rPr lang="pt-BR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(força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contra-eletromotriz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 se opõe à corrente da armadura (lei de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Lenz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tensão gerada </a:t>
                          </a:r>
                          <a:r>
                            <a:rPr lang="pt-BR" sz="1800" b="0" i="1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fem</a:t>
                          </a:r>
                          <a:r>
                            <a:rPr lang="pt-BR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(força eletromotriz) produz (ajuda) a corrente da armadura.</a:t>
                          </a:r>
                        </a:p>
                      </a:txBody>
                      <a:tcPr/>
                    </a:tc>
                  </a:tr>
                  <a:tr h="5873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𝑡𝑎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pt-BR" sz="1800" i="1">
                                    <a:latin typeface="Cambria Math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t-BR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𝑡𝑎</m:t>
                                    </m:r>
                                  </m:sub>
                                </m:s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pt-BR" sz="1800" i="1">
                                    <a:latin typeface="Cambria Math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16182"/>
                  </p:ext>
                </p:extLst>
              </p:nvPr>
            </p:nvGraphicFramePr>
            <p:xfrm>
              <a:off x="755576" y="2829102"/>
              <a:ext cx="7776864" cy="35522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8432"/>
                    <a:gridCol w="3888432"/>
                  </a:tblGrid>
                  <a:tr h="587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Ação Motora</a:t>
                          </a:r>
                          <a:endParaRPr lang="pt-B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Ação Geradora</a:t>
                          </a:r>
                          <a:endParaRPr lang="pt-BR" sz="2800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 torque eletromagnético produz (ajuda) a rotação.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 torque eletromagnético (desenvolvido no condutor percorrido pela corrente) opõe-se à rotação (lei de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Lenz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tensão gerada </a:t>
                          </a:r>
                          <a:r>
                            <a:rPr lang="pt-BR" sz="1800" b="0" i="1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fcem</a:t>
                          </a:r>
                          <a:r>
                            <a:rPr lang="pt-BR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(força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contra-eletromotriz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 se opõe à corrente da armadura (lei de </a:t>
                          </a:r>
                          <a:r>
                            <a:rPr lang="pt-BR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Lenz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tensão gerada </a:t>
                          </a:r>
                          <a:r>
                            <a:rPr lang="pt-BR" sz="1800" b="0" i="1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fem</a:t>
                          </a:r>
                          <a:r>
                            <a:rPr lang="pt-BR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(força eletromotriz) produz (ajuda) a corrente da armadura.</a:t>
                          </a:r>
                        </a:p>
                      </a:txBody>
                      <a:tcPr/>
                    </a:tc>
                  </a:tr>
                  <a:tr h="58739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7" t="-51770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57" t="-5177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80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2800" b="1" dirty="0" smtClean="0"/>
                  <a:t>Força </a:t>
                </a:r>
                <a:r>
                  <a:rPr lang="pt-BR" sz="2800" b="1" dirty="0" err="1"/>
                  <a:t>Contra-Eletromotriz</a:t>
                </a:r>
                <a:r>
                  <a:rPr lang="pt-BR" sz="2800" b="1" dirty="0"/>
                  <a:t> Induzida</a:t>
                </a:r>
                <a:endParaRPr lang="pt-BR" sz="2000" b="1" dirty="0" smtClean="0"/>
              </a:p>
              <a:p>
                <a:endParaRPr lang="pt-BR" dirty="0" smtClean="0"/>
              </a:p>
              <a:p>
                <a:pPr lvl="1"/>
                <a:r>
                  <a:rPr lang="pt-BR" dirty="0" smtClean="0"/>
                  <a:t>Devido </a:t>
                </a:r>
                <a:r>
                  <a:rPr lang="pt-BR" dirty="0"/>
                  <a:t>ao movimento de rotação da armadura </a:t>
                </a:r>
                <a:r>
                  <a:rPr lang="pt-BR" dirty="0" smtClean="0"/>
                  <a:t>uma </a:t>
                </a:r>
                <a:r>
                  <a:rPr lang="pt-BR" dirty="0" err="1" smtClean="0"/>
                  <a:t>fem</a:t>
                </a:r>
                <a:r>
                  <a:rPr lang="pt-BR" dirty="0" smtClean="0"/>
                  <a:t> </a:t>
                </a:r>
                <a:r>
                  <a:rPr lang="pt-BR" dirty="0"/>
                  <a:t>será produzida nos mesmos </a:t>
                </a:r>
                <a:r>
                  <a:rPr lang="pt-BR" dirty="0" smtClean="0"/>
                  <a:t>condutores responsáveis </a:t>
                </a:r>
                <a:r>
                  <a:rPr lang="pt-BR" dirty="0"/>
                  <a:t>pela ação motora, devido ao corte </a:t>
                </a:r>
                <a:r>
                  <a:rPr lang="pt-BR" dirty="0" smtClean="0"/>
                  <a:t>das linhas </a:t>
                </a:r>
                <a:r>
                  <a:rPr lang="pt-BR" dirty="0"/>
                  <a:t>de fluxo do campo no entreferro.</a:t>
                </a:r>
              </a:p>
              <a:p>
                <a:pPr lvl="1"/>
                <a:r>
                  <a:rPr lang="pt-BR" dirty="0" smtClean="0"/>
                  <a:t>Esta </a:t>
                </a:r>
                <a:r>
                  <a:rPr lang="pt-BR" dirty="0"/>
                  <a:t>força </a:t>
                </a:r>
                <a:r>
                  <a:rPr lang="pt-BR" dirty="0" err="1"/>
                  <a:t>contra-eletromotriz</a:t>
                </a:r>
                <a:r>
                  <a:rPr lang="pt-BR" dirty="0"/>
                  <a:t> se oporá à tensão </a:t>
                </a:r>
                <a:r>
                  <a:rPr lang="pt-BR" dirty="0" smtClean="0"/>
                  <a:t>de alimentação</a:t>
                </a:r>
                <a:r>
                  <a:rPr lang="pt-BR" dirty="0"/>
                  <a:t>, e será proporcional à velocidade de rotação e ao fluxo no entreferro:</a:t>
                </a:r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pt-BR" sz="2400" i="1">
                        <a:latin typeface="Cambria Math"/>
                      </a:rPr>
                      <m:t>=</m:t>
                    </m:r>
                    <m:r>
                      <a:rPr lang="pt-BR" sz="2400" i="1">
                        <a:latin typeface="Cambria Math"/>
                      </a:rPr>
                      <m:t>𝐾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𝜑𝜔</m:t>
                    </m:r>
                  </m:oMath>
                </a14:m>
                <a:r>
                  <a:rPr lang="pt-BR" sz="2400" dirty="0" smtClean="0"/>
                  <a:t> 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latin typeface="Cambria Math"/>
                      </a:rPr>
                      <m:t>K</m:t>
                    </m:r>
                    <m:r>
                      <a:rPr lang="pt-BR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latin typeface="Cambria Math"/>
                          </a:rPr>
                          <m:t>p</m:t>
                        </m:r>
                        <m:r>
                          <a:rPr lang="pt-BR" sz="240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pt-BR" sz="240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pt-BR" sz="2400">
                            <a:latin typeface="Cambria Math"/>
                          </a:rPr>
                          <m:t>60</m:t>
                        </m:r>
                        <m:r>
                          <m:rPr>
                            <m:sty m:val="p"/>
                          </m:rPr>
                          <a:rPr lang="pt-BR" sz="2400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pt-BR" sz="2400" dirty="0"/>
              </a:p>
              <a:p>
                <a:pPr marL="365760" lvl="1" indent="0">
                  <a:buNone/>
                </a:pPr>
                <a:r>
                  <a:rPr lang="pt-BR" dirty="0"/>
                  <a:t>A corrente de armadura será</a:t>
                </a:r>
                <a:r>
                  <a:rPr lang="pt-BR" dirty="0" smtClean="0"/>
                  <a:t>:</a:t>
                </a:r>
              </a:p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705" t="-1160" r="-16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2800" b="1" cap="all" dirty="0" smtClean="0"/>
                  <a:t>Circuito Equivalente do Motor CC</a:t>
                </a:r>
              </a:p>
              <a:p>
                <a:endParaRPr lang="pt-BR" dirty="0"/>
              </a:p>
              <a:p>
                <a:r>
                  <a:rPr lang="pt-BR" dirty="0" smtClean="0"/>
                  <a:t>As relações entre a tensão e a corrente em um circuito equivalente de um motor CC são </a:t>
                </a:r>
                <a:r>
                  <a:rPr lang="pt-BR" dirty="0"/>
                  <a:t>as seguintes</a:t>
                </a:r>
                <a:r>
                  <a:rPr lang="pt-BR" dirty="0" smtClean="0"/>
                  <a:t>:</a:t>
                </a:r>
              </a:p>
              <a:p>
                <a:endParaRPr lang="pt-BR" sz="1800" dirty="0">
                  <a:ea typeface="Cambria Math"/>
                </a:endParaRPr>
              </a:p>
              <a:p>
                <a:pPr marL="6858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 </m:t>
                          </m:r>
                          <m:r>
                            <a:rPr lang="pt-BR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2400" dirty="0" smtClean="0"/>
              </a:p>
              <a:p>
                <a:pPr marL="68580" lvl="1" indent="0" algn="ctr">
                  <a:buNone/>
                </a:pPr>
                <a:endParaRPr lang="pt-BR" sz="2400" dirty="0"/>
              </a:p>
              <a:p>
                <a:pPr marL="6858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dirty="0" smtClean="0">
                  <a:ea typeface="Cambria Math"/>
                </a:endParaRPr>
              </a:p>
              <a:p>
                <a:pPr marL="68580" indent="0" algn="ctr">
                  <a:buNone/>
                </a:pPr>
                <a:endParaRPr lang="pt-BR" dirty="0">
                  <a:ea typeface="Cambria Math"/>
                </a:endParaRPr>
              </a:p>
              <a:p>
                <a:pPr marL="6858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705" t="-11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1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88" y="1052737"/>
            <a:ext cx="5801103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r>
              <a:rPr lang="pt-BR" dirty="0"/>
              <a:t>O</a:t>
            </a:r>
            <a:r>
              <a:rPr lang="pt-BR" dirty="0" smtClean="0"/>
              <a:t>nde:</a:t>
            </a:r>
          </a:p>
          <a:p>
            <a:pPr lvl="1"/>
            <a:r>
              <a:rPr lang="pt-BR" dirty="0" err="1" smtClean="0"/>
              <a:t>V</a:t>
            </a:r>
            <a:r>
              <a:rPr lang="pt-BR" baseline="-25000" dirty="0" err="1" smtClean="0"/>
              <a:t>ta</a:t>
            </a:r>
            <a:r>
              <a:rPr lang="pt-BR" dirty="0" smtClean="0"/>
              <a:t>→ </a:t>
            </a:r>
            <a:r>
              <a:rPr lang="pt-BR" dirty="0"/>
              <a:t>tensão nos terminais da armadura, V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err="1" smtClean="0"/>
              <a:t>V</a:t>
            </a:r>
            <a:r>
              <a:rPr lang="pt-BR" baseline="-25000" dirty="0" err="1" smtClean="0"/>
              <a:t>g</a:t>
            </a:r>
            <a:r>
              <a:rPr lang="pt-BR" dirty="0" smtClean="0"/>
              <a:t> </a:t>
            </a:r>
            <a:r>
              <a:rPr lang="pt-BR" dirty="0"/>
              <a:t>→ tensão gerada na armadura ou força </a:t>
            </a:r>
            <a:r>
              <a:rPr lang="pt-BR" dirty="0" err="1"/>
              <a:t>contra-eletromotriz</a:t>
            </a:r>
            <a:r>
              <a:rPr lang="pt-BR" dirty="0"/>
              <a:t> </a:t>
            </a:r>
            <a:r>
              <a:rPr lang="pt-BR" i="1" dirty="0" err="1"/>
              <a:t>fcem</a:t>
            </a:r>
            <a:r>
              <a:rPr lang="pt-BR" dirty="0"/>
              <a:t>, V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err="1" smtClean="0"/>
              <a:t>V</a:t>
            </a:r>
            <a:r>
              <a:rPr lang="pt-BR" baseline="-25000" dirty="0" err="1" smtClean="0"/>
              <a:t>t</a:t>
            </a:r>
            <a:r>
              <a:rPr lang="pt-BR" dirty="0" smtClean="0"/>
              <a:t> </a:t>
            </a:r>
            <a:r>
              <a:rPr lang="pt-BR" dirty="0"/>
              <a:t>→ tensão nos terminais </a:t>
            </a:r>
            <a:r>
              <a:rPr lang="pt-BR" dirty="0" smtClean="0"/>
              <a:t>(nominal) do </a:t>
            </a:r>
            <a:r>
              <a:rPr lang="pt-BR" dirty="0"/>
              <a:t>motor, V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I</a:t>
            </a:r>
            <a:r>
              <a:rPr lang="pt-BR" baseline="-25000" dirty="0" smtClean="0"/>
              <a:t>a</a:t>
            </a:r>
            <a:r>
              <a:rPr lang="pt-BR" dirty="0" smtClean="0"/>
              <a:t> </a:t>
            </a:r>
            <a:r>
              <a:rPr lang="pt-BR" dirty="0"/>
              <a:t>→ </a:t>
            </a:r>
            <a:r>
              <a:rPr lang="pt-BR" dirty="0" smtClean="0"/>
              <a:t>Corrente da </a:t>
            </a:r>
            <a:r>
              <a:rPr lang="pt-BR" dirty="0"/>
              <a:t>armadura;</a:t>
            </a:r>
          </a:p>
          <a:p>
            <a:pPr lvl="1"/>
            <a:r>
              <a:rPr lang="pt-BR" dirty="0" smtClean="0"/>
              <a:t>e </a:t>
            </a:r>
            <a:r>
              <a:rPr lang="pt-BR" dirty="0" err="1"/>
              <a:t>r</a:t>
            </a:r>
            <a:r>
              <a:rPr lang="pt-BR" baseline="-25000" dirty="0" err="1"/>
              <a:t>a</a:t>
            </a:r>
            <a:r>
              <a:rPr lang="pt-BR" dirty="0"/>
              <a:t>, </a:t>
            </a:r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dirty="0"/>
              <a:t>, </a:t>
            </a:r>
            <a:r>
              <a:rPr lang="pt-BR" dirty="0" err="1"/>
              <a:t>r</a:t>
            </a:r>
            <a:r>
              <a:rPr lang="pt-BR" baseline="-25000" dirty="0" err="1"/>
              <a:t>f</a:t>
            </a:r>
            <a:r>
              <a:rPr lang="pt-BR" dirty="0"/>
              <a:t>, </a:t>
            </a:r>
            <a:r>
              <a:rPr lang="pt-BR" dirty="0" err="1"/>
              <a:t>I</a:t>
            </a:r>
            <a:r>
              <a:rPr lang="pt-BR" baseline="-25000" dirty="0" err="1"/>
              <a:t>s</a:t>
            </a:r>
            <a:r>
              <a:rPr lang="pt-BR" dirty="0"/>
              <a:t>, </a:t>
            </a:r>
            <a:r>
              <a:rPr lang="pt-BR" dirty="0" err="1"/>
              <a:t>I</a:t>
            </a:r>
            <a:r>
              <a:rPr lang="pt-BR" baseline="-25000" dirty="0" err="1"/>
              <a:t>f</a:t>
            </a:r>
            <a:r>
              <a:rPr lang="pt-BR" dirty="0"/>
              <a:t> e I</a:t>
            </a:r>
            <a:r>
              <a:rPr lang="pt-BR" baseline="-25000" dirty="0"/>
              <a:t>L</a:t>
            </a:r>
            <a:r>
              <a:rPr lang="pt-BR" dirty="0"/>
              <a:t> representam as </a:t>
            </a:r>
            <a:r>
              <a:rPr lang="pt-BR" dirty="0" smtClean="0"/>
              <a:t>grandezas </a:t>
            </a:r>
            <a:r>
              <a:rPr lang="pt-BR" dirty="0"/>
              <a:t>definidas no circuito equivalente </a:t>
            </a:r>
            <a:r>
              <a:rPr lang="pt-BR" dirty="0" smtClean="0"/>
              <a:t>do motor.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390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68580" indent="0">
                  <a:buNone/>
                </a:pPr>
                <a:r>
                  <a:rPr lang="pt-BR" sz="2800" b="1" dirty="0" smtClean="0"/>
                  <a:t>Torque Eletromagnético</a:t>
                </a:r>
                <a:endParaRPr lang="pt-BR" sz="2000" b="1" dirty="0" smtClean="0"/>
              </a:p>
              <a:p>
                <a:endParaRPr lang="pt-BR" dirty="0" smtClean="0"/>
              </a:p>
              <a:p>
                <a:pPr marL="68580" indent="0">
                  <a:buNone/>
                </a:pPr>
                <a:r>
                  <a:rPr lang="pt-BR" b="1" dirty="0" smtClean="0"/>
                  <a:t>Recordando:</a:t>
                </a:r>
                <a:endParaRPr lang="pt-BR" dirty="0" smtClean="0"/>
              </a:p>
              <a:p>
                <a:r>
                  <a:rPr lang="pt-BR" dirty="0" smtClean="0"/>
                  <a:t>O </a:t>
                </a:r>
                <a:r>
                  <a:rPr lang="pt-BR" dirty="0"/>
                  <a:t>torque total para uma bobina de N espiras percorrida por corrente e girando em um campo magnético é dado por: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𝐵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𝐼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𝐴</m:t>
                      </m:r>
                      <m:r>
                        <a:rPr lang="pt-BR" i="1">
                          <a:latin typeface="Cambria Math"/>
                        </a:rPr>
                        <m:t>.</m:t>
                      </m:r>
                      <m:r>
                        <a:rPr lang="pt-BR" i="1">
                          <a:latin typeface="Cambria Math"/>
                        </a:rPr>
                        <m:t>𝑠𝑒𝑛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r>
                  <a:rPr lang="pt-BR" dirty="0"/>
                  <a:t>onde:</a:t>
                </a:r>
              </a:p>
              <a:p>
                <a:pPr lvl="1"/>
                <a:r>
                  <a:rPr lang="el-GR" dirty="0"/>
                  <a:t>τ - </a:t>
                </a:r>
                <a:r>
                  <a:rPr lang="pt-BR" dirty="0"/>
                  <a:t>torque de giro [</a:t>
                </a:r>
                <a:r>
                  <a:rPr lang="pt-BR" dirty="0" err="1"/>
                  <a:t>N.m</a:t>
                </a:r>
                <a:r>
                  <a:rPr lang="pt-BR" dirty="0"/>
                  <a:t>];</a:t>
                </a:r>
              </a:p>
              <a:p>
                <a:pPr lvl="1"/>
                <a:r>
                  <a:rPr lang="pt-BR" dirty="0"/>
                  <a:t>N – número de espiras;</a:t>
                </a:r>
              </a:p>
              <a:p>
                <a:pPr lvl="1"/>
                <a:r>
                  <a:rPr lang="pt-BR" dirty="0"/>
                  <a:t>B – densidade de campo magnético [T];</a:t>
                </a:r>
              </a:p>
              <a:p>
                <a:pPr lvl="1"/>
                <a:r>
                  <a:rPr lang="pt-BR" dirty="0"/>
                  <a:t>I – corrente elétrica na(s) espira(s) [A];</a:t>
                </a:r>
              </a:p>
              <a:p>
                <a:pPr lvl="1"/>
                <a:r>
                  <a:rPr lang="pt-BR" dirty="0"/>
                  <a:t>A – área das espiras (a x b) [m²];</a:t>
                </a:r>
              </a:p>
              <a:p>
                <a:pPr lvl="1"/>
                <a:r>
                  <a:rPr lang="pt-BR" dirty="0"/>
                  <a:t>γ - ângulo da normal (perpendicular) à face da espira com a direção das linhas de campo [° ou </a:t>
                </a:r>
                <a:r>
                  <a:rPr lang="pt-BR" dirty="0" err="1"/>
                  <a:t>rad</a:t>
                </a:r>
                <a:r>
                  <a:rPr lang="pt-BR" dirty="0" smtClean="0"/>
                  <a:t>].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470" t="-17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4358" b="8572"/>
          <a:stretch/>
        </p:blipFill>
        <p:spPr bwMode="auto">
          <a:xfrm>
            <a:off x="757211" y="1700808"/>
            <a:ext cx="78556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2800" b="1" dirty="0" smtClean="0"/>
                  <a:t>Torque Eletromagnético</a:t>
                </a:r>
                <a:endParaRPr lang="pt-BR" sz="2000" b="1" dirty="0" smtClean="0"/>
              </a:p>
              <a:p>
                <a:endParaRPr lang="pt-BR" dirty="0" smtClean="0"/>
              </a:p>
              <a:p>
                <a:r>
                  <a:rPr lang="pt-BR" dirty="0"/>
                  <a:t>A potência entregue </a:t>
                </a:r>
                <a:r>
                  <a:rPr lang="pt-BR" dirty="0" smtClean="0"/>
                  <a:t>ao motor </a:t>
                </a:r>
                <a:r>
                  <a:rPr lang="pt-BR" dirty="0"/>
                  <a:t>pela fonte </a:t>
                </a:r>
                <a:r>
                  <a:rPr lang="pt-BR" dirty="0" err="1"/>
                  <a:t>cc</a:t>
                </a:r>
                <a:r>
                  <a:rPr lang="pt-BR" dirty="0"/>
                  <a:t> será</a:t>
                </a:r>
                <a:r>
                  <a:rPr lang="pt-BR" dirty="0" smtClean="0"/>
                  <a:t>:</a:t>
                </a:r>
                <a:endParaRPr lang="pt-BR" dirty="0"/>
              </a:p>
              <a:p>
                <a:pPr marL="36576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.</m:t>
                          </m:r>
                          <m:r>
                            <a:rPr lang="pt-B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2400" dirty="0" smtClean="0"/>
              </a:p>
              <a:p>
                <a:pPr marL="365125" lvl="1" indent="-273050" algn="just"/>
                <a:r>
                  <a:rPr lang="pt-BR" sz="2400" dirty="0" smtClean="0"/>
                  <a:t>A </a:t>
                </a:r>
                <a:r>
                  <a:rPr lang="pt-BR" sz="2400" dirty="0"/>
                  <a:t>potência disponível será :</a:t>
                </a:r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𝑃</m:t>
                        </m:r>
                        <m:r>
                          <a:rPr lang="pt-BR" sz="2400" b="0" i="1" smtClean="0">
                            <a:latin typeface="Cambria Math"/>
                          </a:rPr>
                          <m:t>=</m:t>
                        </m:r>
                        <m:r>
                          <a:rPr lang="pt-BR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</a:rPr>
                      <m:t>𝑇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pt-BR" sz="2400" b="0" dirty="0" smtClean="0">
                    <a:ea typeface="Cambria Math"/>
                  </a:rPr>
                  <a:t> →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𝑇</m:t>
                    </m:r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pt-BR" sz="2400" dirty="0">
                    <a:ea typeface="Cambria Math"/>
                  </a:rPr>
                  <a:t> </a:t>
                </a:r>
                <a:r>
                  <a:rPr lang="pt-BR" sz="2400" dirty="0" smtClean="0">
                    <a:ea typeface="Cambria Math"/>
                  </a:rPr>
                  <a:t>→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pt-BR" sz="2400" dirty="0">
                    <a:ea typeface="Cambria Math"/>
                  </a:rPr>
                  <a:t> </a:t>
                </a:r>
              </a:p>
              <a:p>
                <a:pPr marL="365760" lvl="1" indent="0" algn="ctr">
                  <a:buNone/>
                </a:pPr>
                <a:endParaRPr lang="pt-BR" dirty="0" smtClean="0"/>
              </a:p>
              <a:p>
                <a:pPr marL="36576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</a:rPr>
                      <m:t>𝑇</m:t>
                    </m:r>
                    <m:r>
                      <a:rPr lang="pt-BR" sz="3200" b="0" i="1" smtClean="0">
                        <a:latin typeface="Cambria Math"/>
                      </a:rPr>
                      <m:t>=</m:t>
                    </m:r>
                    <m:r>
                      <a:rPr lang="pt-BR" sz="3200" b="0" i="1" smtClean="0">
                        <a:latin typeface="Cambria Math"/>
                      </a:rPr>
                      <m:t>𝐾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pt-BR" sz="32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pt-BR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124744"/>
                <a:ext cx="7776864" cy="5256584"/>
              </a:xfrm>
              <a:blipFill rotWithShape="1">
                <a:blip r:embed="rId2"/>
                <a:stretch>
                  <a:fillRect l="-705" t="-11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6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143000"/>
          </a:xfrm>
        </p:spPr>
        <p:txBody>
          <a:bodyPr anchor="t">
            <a:noAutofit/>
          </a:bodyPr>
          <a:lstStyle/>
          <a:p>
            <a:r>
              <a:rPr lang="pt-BR" sz="3000" dirty="0"/>
              <a:t>2</a:t>
            </a:r>
            <a:r>
              <a:rPr lang="pt-BR" sz="3000" dirty="0" smtClean="0"/>
              <a:t>. Componentes de uma Máquina CC</a:t>
            </a: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799707" cy="476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17415" r="10476" b="23955"/>
          <a:stretch/>
        </p:blipFill>
        <p:spPr bwMode="auto">
          <a:xfrm>
            <a:off x="614532" y="1268760"/>
            <a:ext cx="7989916" cy="403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pt-BR" b="1" dirty="0" smtClean="0"/>
              <a:t>Exercício </a:t>
            </a:r>
            <a:r>
              <a:rPr lang="pt-BR" b="1" dirty="0"/>
              <a:t>4</a:t>
            </a:r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Um motor em derivação de 20 HP, 230 V </a:t>
            </a:r>
            <a:r>
              <a:rPr lang="pt-BR" dirty="0"/>
              <a:t>e </a:t>
            </a:r>
            <a:r>
              <a:rPr lang="pt-BR" dirty="0" smtClean="0"/>
              <a:t>1.150 rpm</a:t>
            </a:r>
            <a:r>
              <a:rPr lang="pt-BR" dirty="0"/>
              <a:t>, </a:t>
            </a:r>
            <a:r>
              <a:rPr lang="pt-BR" dirty="0" smtClean="0"/>
              <a:t>quatro polos, quatro percursos de armadura paralelos e 882 condutores de armadura, tem uma resistência do circuito de armadura total de 0,188 ohm. Na saída nominal, o motor solicita uma corrente da armadura de 73 A e uma corrente de campo de 1,6 A. Calcule:</a:t>
            </a:r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Torque eletromagnético;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O fluxo por polo;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As perdas rotacionais;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O rendimento;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carga no eixo.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7642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3300" b="1" dirty="0" smtClean="0"/>
                  <a:t>Velocidade de um Motor</a:t>
                </a:r>
              </a:p>
              <a:p>
                <a:pPr marL="68580" indent="0">
                  <a:buNone/>
                </a:pPr>
                <a:endParaRPr lang="pt-BR" dirty="0" smtClean="0">
                  <a:ea typeface="Cambria Math"/>
                </a:endParaRPr>
              </a:p>
              <a:p>
                <a:r>
                  <a:rPr lang="pt-BR" dirty="0"/>
                  <a:t>A velocidade é dada pelo número de rotações do eixo com relação ao tempo e é expressa em unidades de rotações por minuto (rpm</a:t>
                </a:r>
                <a:r>
                  <a:rPr lang="pt-BR" dirty="0" smtClean="0"/>
                  <a:t>). </a:t>
                </a:r>
                <a:endParaRPr lang="pt-BR" dirty="0"/>
              </a:p>
              <a:p>
                <a:pPr marL="68580" indent="0">
                  <a:buNone/>
                </a:pPr>
                <a:endParaRPr lang="pt-BR" dirty="0">
                  <a:ea typeface="Cambria Math"/>
                </a:endParaRPr>
              </a:p>
              <a:p>
                <a:pPr marL="685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𝑁</m:t>
                      </m:r>
                      <m:r>
                        <a:rPr lang="pt-BR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36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3600">
                              <a:latin typeface="Cambria Math"/>
                            </a:rPr>
                            <m:t>Kφ</m:t>
                          </m:r>
                        </m:den>
                      </m:f>
                    </m:oMath>
                  </m:oMathPara>
                </a14:m>
                <a:endParaRPr lang="pt-BR" sz="3400" dirty="0"/>
              </a:p>
              <a:p>
                <a:r>
                  <a:rPr lang="pt-BR" dirty="0" smtClean="0"/>
                  <a:t>Pode-se controlar </a:t>
                </a:r>
                <a:r>
                  <a:rPr lang="pt-BR" dirty="0"/>
                  <a:t>a velocidade variando o fluxo do </a:t>
                </a:r>
                <a:r>
                  <a:rPr lang="pt-BR" dirty="0" smtClean="0"/>
                  <a:t>campo, a resistência de armadura e a tensão </a:t>
                </a:r>
                <a:r>
                  <a:rPr lang="pt-BR" smtClean="0"/>
                  <a:t>de alimentação </a:t>
                </a:r>
                <a:r>
                  <a:rPr lang="pt-BR" dirty="0" smtClean="0"/>
                  <a:t>da armadura.</a:t>
                </a:r>
                <a:endParaRPr lang="pt-BR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  <a:blipFill rotWithShape="1">
                <a:blip r:embed="rId2"/>
                <a:stretch>
                  <a:fillRect l="-1176" t="-1487" r="-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3300" b="1" dirty="0" smtClean="0"/>
                  <a:t>Determinação da velocidade para várias condições de carga</a:t>
                </a:r>
              </a:p>
              <a:p>
                <a:pPr marL="68580" indent="0">
                  <a:buNone/>
                </a:pPr>
                <a:endParaRPr lang="pt-BR" dirty="0" smtClean="0">
                  <a:ea typeface="Cambria Math"/>
                </a:endParaRPr>
              </a:p>
              <a:p>
                <a:r>
                  <a:rPr lang="pt-BR" dirty="0" smtClean="0"/>
                  <a:t>As condições de velocidade e carga estão relacionadas através da equação da tensão na armadura induzida:</a:t>
                </a:r>
                <a:endParaRPr lang="pt-BR" dirty="0">
                  <a:ea typeface="Cambria Math"/>
                </a:endParaRPr>
              </a:p>
              <a:p>
                <a:pPr marL="685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/>
                        </a:rPr>
                        <m:t>𝑁</m:t>
                      </m:r>
                      <m:r>
                        <a:rPr lang="pt-BR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6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pt-BR" sz="26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2600">
                          <a:latin typeface="Cambria Math"/>
                        </a:rPr>
                        <m:t>Kφ</m:t>
                      </m:r>
                    </m:oMath>
                  </m:oMathPara>
                </a14:m>
                <a:endParaRPr lang="pt-BR" sz="3400" dirty="0"/>
              </a:p>
              <a:p>
                <a:r>
                  <a:rPr lang="pt-BR" dirty="0" smtClean="0"/>
                  <a:t>Com fluxo constante para qualquer condição de carga, a nova velocidade se relaciona com a velocidade inicial por:</a:t>
                </a:r>
              </a:p>
              <a:p>
                <a:pPr marL="6858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pt-BR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pt-BR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400" dirty="0"/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  <a:blipFill rotWithShape="1">
                <a:blip r:embed="rId2"/>
                <a:stretch>
                  <a:fillRect l="-1176" t="-1487" r="-1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pt-BR" sz="3300" b="1" dirty="0" smtClean="0"/>
                  <a:t>Determinação da velocidade para várias condições de carga</a:t>
                </a:r>
              </a:p>
              <a:p>
                <a:pPr marL="68580" indent="0">
                  <a:buNone/>
                </a:pPr>
                <a:endParaRPr lang="pt-BR" dirty="0" smtClean="0">
                  <a:ea typeface="Cambria Math"/>
                </a:endParaRPr>
              </a:p>
              <a:p>
                <a:r>
                  <a:rPr lang="pt-BR" dirty="0" smtClean="0"/>
                  <a:t>A Regulação </a:t>
                </a:r>
                <a:r>
                  <a:rPr lang="pt-BR" dirty="0"/>
                  <a:t>de velocidade(RV), </a:t>
                </a:r>
                <a:r>
                  <a:rPr lang="pt-BR" dirty="0" smtClean="0"/>
                  <a:t>é um importante indicador de desempenho. </a:t>
                </a:r>
              </a:p>
              <a:p>
                <a:endParaRPr lang="pt-BR" sz="2400" i="1" dirty="0">
                  <a:latin typeface="Cambria Math"/>
                </a:endParaRPr>
              </a:p>
              <a:p>
                <a:pPr marL="68580" indent="0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𝑅𝑉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𝑉𝑒𝑙𝑜𝑐𝑖𝑑𝑎𝑑𝑒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𝑒𝑚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𝑣𝑎𝑧𝑖𝑜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𝑉𝑒𝑙𝑜𝑐𝑖𝑑𝑎𝑑𝑒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𝑝𝑙𝑒𝑛𝑎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𝑐𝑎𝑟𝑔𝑎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𝑉𝑒𝑙𝑜𝑐𝑖𝑑𝑎𝑑𝑒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𝑝𝑙𝑒𝑛𝑎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𝑐𝑎𝑟𝑔𝑎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100%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052736"/>
                <a:ext cx="7776864" cy="5328592"/>
              </a:xfrm>
              <a:blipFill rotWithShape="1">
                <a:blip r:embed="rId2"/>
                <a:stretch>
                  <a:fillRect l="-1176" t="-1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4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Exercício </a:t>
            </a:r>
            <a:r>
              <a:rPr lang="pt-BR" b="1" dirty="0"/>
              <a:t>5</a:t>
            </a:r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Um motor em derivação de 20 HP, 230 V e 1.150 rpm, tem uma resistência do circuito de armadura total de 0,188 ohm. Na saída nominal, o motor solicita uma corrente da rede de 74,6 A e uma corrente de campo de 1,6 A.</a:t>
            </a:r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Calcule a velocidade quando a corrente da rede de entrada for 38,1 A;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Qual a velocidade a vazio se IL = 1,9 A?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Determine a regulação de velocidade.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593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 smtClean="0"/>
              <a:t>Exercício 6</a:t>
            </a:r>
          </a:p>
          <a:p>
            <a:endParaRPr lang="pt-BR" dirty="0" smtClean="0"/>
          </a:p>
          <a:p>
            <a:r>
              <a:rPr lang="pt-BR" dirty="0" smtClean="0"/>
              <a:t>Um motor CC em derivação, 120 V, possuindo uma resistência do circuito de armadura de 0,2 ohms e uma resistência de 60 ohms no circuito de campo, absorve da rede uma corrente de 40 A </a:t>
            </a:r>
            <a:r>
              <a:rPr lang="pt-BR" dirty="0" err="1" smtClean="0"/>
              <a:t>a</a:t>
            </a:r>
            <a:r>
              <a:rPr lang="pt-BR" dirty="0" smtClean="0"/>
              <a:t> plena carga. A queda de tensão nas escovas na situação nominal é de 3 V, a velocidade a plena carga é 1.800 rpm. Calcule:</a:t>
            </a:r>
            <a:endParaRPr lang="pt-BR" dirty="0">
              <a:ea typeface="Cambria Math"/>
            </a:endParaRP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velocidade numa situação de meia carga;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pt-BR" dirty="0" smtClean="0">
                <a:ea typeface="Cambria Math"/>
              </a:rPr>
              <a:t>A velocidade numa sobrecarga de 125%.</a:t>
            </a:r>
            <a:endParaRPr lang="pt-BR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888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800" b="1" dirty="0" smtClean="0"/>
              <a:t>Característica Torque x Velocidade</a:t>
            </a:r>
          </a:p>
          <a:p>
            <a:pPr marL="68580" indent="0">
              <a:buNone/>
            </a:pPr>
            <a:endParaRPr lang="pt-BR" dirty="0" smtClean="0"/>
          </a:p>
          <a:p>
            <a:r>
              <a:rPr lang="pt-BR" b="1" dirty="0" smtClean="0"/>
              <a:t>Motor Shunt: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torque aumenta linearmente com o aumento na corrente da armadura, enquanto a velocidade cai ligeiramente à medida que a corrente da armadura </a:t>
            </a:r>
            <a:r>
              <a:rPr lang="pt-BR" dirty="0" smtClean="0"/>
              <a:t>aumenta;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velocidade básica é a velocidade com carga máxima. O ajuste de velocidade </a:t>
            </a:r>
            <a:r>
              <a:rPr lang="pt-BR" dirty="0" smtClean="0"/>
              <a:t>pode ser feito </a:t>
            </a:r>
            <a:r>
              <a:rPr lang="pt-BR" dirty="0"/>
              <a:t>inserindo-se uma resistência no campo usando um reostato de campo.</a:t>
            </a:r>
          </a:p>
        </p:txBody>
      </p:sp>
    </p:spTree>
    <p:extLst>
      <p:ext uri="{BB962C8B-B14F-4D97-AF65-F5344CB8AC3E}">
        <p14:creationId xmlns:p14="http://schemas.microsoft.com/office/powerpoint/2010/main" val="34664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718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6929"/>
            <a:ext cx="375267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rmAutofit/>
          </a:bodyPr>
          <a:lstStyle/>
          <a:p>
            <a:r>
              <a:rPr lang="pt-BR" b="1" dirty="0" smtClean="0"/>
              <a:t>Motor Série: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velocidade varia de um valor muito alto com uma carga leve até um valor bem baixo com a carga </a:t>
            </a:r>
            <a:r>
              <a:rPr lang="pt-BR" dirty="0" smtClean="0"/>
              <a:t>máxima;</a:t>
            </a:r>
          </a:p>
          <a:p>
            <a:pPr lvl="1"/>
            <a:r>
              <a:rPr lang="pt-BR" dirty="0" smtClean="0"/>
              <a:t>A vazio, </a:t>
            </a:r>
            <a:r>
              <a:rPr lang="pt-BR" dirty="0"/>
              <a:t>a velocidade </a:t>
            </a:r>
            <a:r>
              <a:rPr lang="pt-BR" dirty="0" smtClean="0"/>
              <a:t>aumentará </a:t>
            </a:r>
            <a:r>
              <a:rPr lang="pt-BR" dirty="0"/>
              <a:t>ilimitadamente até o motor se </a:t>
            </a:r>
            <a:r>
              <a:rPr lang="pt-BR" dirty="0" smtClean="0"/>
              <a:t>destruir;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grandes motores série são geralmente ligados diretamente à carga e não através de correias ou polias.</a:t>
            </a:r>
          </a:p>
        </p:txBody>
      </p:sp>
    </p:spTree>
    <p:extLst>
      <p:ext uri="{BB962C8B-B14F-4D97-AF65-F5344CB8AC3E}">
        <p14:creationId xmlns:p14="http://schemas.microsoft.com/office/powerpoint/2010/main" val="17418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0"/>
          <a:stretch/>
        </p:blipFill>
        <p:spPr bwMode="auto">
          <a:xfrm>
            <a:off x="1043608" y="1268760"/>
            <a:ext cx="706096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4574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67" y="2060848"/>
            <a:ext cx="46577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1143000"/>
          </a:xfrm>
        </p:spPr>
        <p:txBody>
          <a:bodyPr anchor="t">
            <a:noAutofit/>
          </a:bodyPr>
          <a:lstStyle/>
          <a:p>
            <a:r>
              <a:rPr lang="pt-BR" sz="3600" dirty="0" smtClean="0"/>
              <a:t>8. </a:t>
            </a:r>
            <a:r>
              <a:rPr lang="pt-BR" sz="3600" dirty="0"/>
              <a:t>Controlo de velocidade dos motores </a:t>
            </a:r>
            <a:r>
              <a:rPr lang="pt-BR" sz="3600" dirty="0" smtClean="0"/>
              <a:t>CC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348880"/>
                <a:ext cx="7776864" cy="4032448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Partindo </a:t>
                </a:r>
                <a:r>
                  <a:rPr lang="pt-BR" dirty="0"/>
                  <a:t>da equação que relaciona a velocidade com </a:t>
                </a:r>
                <a:r>
                  <a:rPr lang="pt-BR" dirty="0" smtClean="0"/>
                  <a:t>as outras </a:t>
                </a:r>
                <a:r>
                  <a:rPr lang="pt-BR" dirty="0"/>
                  <a:t>grandezas da máquina. Tem-se</a:t>
                </a:r>
                <a:r>
                  <a:rPr lang="pt-BR" dirty="0" smtClean="0"/>
                  <a:t>:</a:t>
                </a:r>
                <a:endParaRPr lang="pt-BR" dirty="0"/>
              </a:p>
              <a:p>
                <a:endParaRPr lang="pt-BR" sz="36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𝑁</m:t>
                      </m:r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2800">
                              <a:latin typeface="Cambria Math"/>
                            </a:rPr>
                            <m:t>Kφ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348880"/>
                <a:ext cx="7776864" cy="4032448"/>
              </a:xfrm>
              <a:blipFill rotWithShape="1">
                <a:blip r:embed="rId2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Atuando </a:t>
            </a:r>
            <a:r>
              <a:rPr lang="pt-BR" b="1" dirty="0"/>
              <a:t>em </a:t>
            </a:r>
            <a:r>
              <a:rPr lang="pt-BR" b="1" i="1" dirty="0"/>
              <a:t>R</a:t>
            </a:r>
            <a:r>
              <a:rPr lang="pt-BR" b="1" i="1" baseline="-25000" dirty="0" smtClean="0"/>
              <a:t>a</a:t>
            </a:r>
            <a:endParaRPr lang="pt-BR" b="1" i="1" baseline="-25000" dirty="0"/>
          </a:p>
          <a:p>
            <a:endParaRPr lang="pt-BR" dirty="0" smtClean="0"/>
          </a:p>
          <a:p>
            <a:r>
              <a:rPr lang="pt-BR" dirty="0" smtClean="0"/>
              <a:t>Este </a:t>
            </a:r>
            <a:r>
              <a:rPr lang="pt-BR" dirty="0"/>
              <a:t>processo é designado por </a:t>
            </a:r>
            <a:r>
              <a:rPr lang="pt-BR" dirty="0" smtClean="0"/>
              <a:t>controle Da resistência de armadura;</a:t>
            </a:r>
          </a:p>
          <a:p>
            <a:r>
              <a:rPr lang="pt-BR" dirty="0" smtClean="0"/>
              <a:t>A velocidade diminui </a:t>
            </a:r>
            <a:r>
              <a:rPr lang="pt-BR" dirty="0"/>
              <a:t>proporcionalmente à queda de tensão </a:t>
            </a:r>
            <a:r>
              <a:rPr lang="pt-BR" dirty="0" smtClean="0"/>
              <a:t>R</a:t>
            </a:r>
            <a:r>
              <a:rPr lang="pt-BR" i="1" baseline="-25000" dirty="0" smtClean="0"/>
              <a:t>a</a:t>
            </a:r>
            <a:r>
              <a:rPr lang="pt-BR" i="1" dirty="0" smtClean="0"/>
              <a:t> I</a:t>
            </a:r>
            <a:r>
              <a:rPr lang="pt-BR" i="1" baseline="-25000" dirty="0" smtClean="0"/>
              <a:t>a</a:t>
            </a:r>
            <a:r>
              <a:rPr lang="pt-BR" dirty="0"/>
              <a:t>;</a:t>
            </a:r>
          </a:p>
          <a:p>
            <a:r>
              <a:rPr lang="pt-BR" dirty="0" smtClean="0"/>
              <a:t>Caracterizado </a:t>
            </a:r>
            <a:r>
              <a:rPr lang="pt-BR" dirty="0"/>
              <a:t>por um grande desperdício de energia resultante </a:t>
            </a:r>
            <a:r>
              <a:rPr lang="pt-BR" dirty="0" smtClean="0"/>
              <a:t>das perdas </a:t>
            </a:r>
            <a:r>
              <a:rPr lang="pt-BR" dirty="0"/>
              <a:t>do </a:t>
            </a:r>
            <a:r>
              <a:rPr lang="pt-BR" dirty="0" smtClean="0"/>
              <a:t>reóstato;</a:t>
            </a:r>
            <a:endParaRPr lang="pt-BR" dirty="0"/>
          </a:p>
          <a:p>
            <a:r>
              <a:rPr lang="pt-BR" dirty="0" smtClean="0"/>
              <a:t>Ainda utilizado;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66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Atuando </a:t>
            </a:r>
            <a:r>
              <a:rPr lang="pt-BR" b="1" dirty="0"/>
              <a:t>em </a:t>
            </a:r>
            <a:r>
              <a:rPr lang="el-GR" b="1" i="1" dirty="0" smtClean="0"/>
              <a:t>φ</a:t>
            </a:r>
            <a:endParaRPr lang="pt-BR" dirty="0" smtClean="0"/>
          </a:p>
          <a:p>
            <a:r>
              <a:rPr lang="pt-BR" dirty="0" smtClean="0"/>
              <a:t>Reóstato </a:t>
            </a:r>
            <a:r>
              <a:rPr lang="pt-BR" dirty="0"/>
              <a:t>em série com o enrolamento de excitação, </a:t>
            </a:r>
            <a:r>
              <a:rPr lang="pt-BR" dirty="0" smtClean="0"/>
              <a:t>produz aumento de </a:t>
            </a:r>
            <a:r>
              <a:rPr lang="pt-BR" dirty="0" err="1" smtClean="0"/>
              <a:t>R</a:t>
            </a:r>
            <a:r>
              <a:rPr lang="pt-BR" i="1" baseline="-25000" dirty="0" err="1" smtClean="0"/>
              <a:t>f</a:t>
            </a:r>
            <a:r>
              <a:rPr lang="pt-BR" i="1" dirty="0" smtClean="0"/>
              <a:t> </a:t>
            </a:r>
            <a:r>
              <a:rPr lang="pt-BR" dirty="0" smtClean="0"/>
              <a:t>(</a:t>
            </a:r>
            <a:r>
              <a:rPr lang="pt-BR" dirty="0"/>
              <a:t>para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g</a:t>
            </a:r>
            <a:r>
              <a:rPr lang="pt-BR" i="1" dirty="0" smtClean="0"/>
              <a:t> </a:t>
            </a:r>
            <a:r>
              <a:rPr lang="pt-BR" dirty="0"/>
              <a:t>constante) </a:t>
            </a:r>
            <a:r>
              <a:rPr lang="pt-BR" dirty="0" smtClean="0"/>
              <a:t>diminuindo a </a:t>
            </a:r>
            <a:r>
              <a:rPr lang="pt-BR" dirty="0"/>
              <a:t>corrente </a:t>
            </a:r>
            <a:r>
              <a:rPr lang="pt-BR" dirty="0" smtClean="0"/>
              <a:t>indutora;</a:t>
            </a:r>
          </a:p>
          <a:p>
            <a:r>
              <a:rPr lang="pt-BR" dirty="0" smtClean="0"/>
              <a:t>Redução de </a:t>
            </a:r>
            <a:r>
              <a:rPr lang="pt-BR" dirty="0" err="1" smtClean="0"/>
              <a:t>I</a:t>
            </a:r>
            <a:r>
              <a:rPr lang="pt-BR" baseline="-25000" dirty="0" err="1" smtClean="0"/>
              <a:t>f</a:t>
            </a:r>
            <a:r>
              <a:rPr lang="pt-BR" dirty="0" smtClean="0"/>
              <a:t> reduz fluxo </a:t>
            </a:r>
            <a:r>
              <a:rPr lang="pt-BR" dirty="0"/>
              <a:t>de </a:t>
            </a:r>
            <a:r>
              <a:rPr lang="pt-BR" dirty="0" smtClean="0"/>
              <a:t>excitação;</a:t>
            </a:r>
          </a:p>
          <a:p>
            <a:r>
              <a:rPr lang="pt-BR" dirty="0" smtClean="0"/>
              <a:t>Quando </a:t>
            </a:r>
            <a:r>
              <a:rPr lang="pt-BR" dirty="0"/>
              <a:t>a intensidade do campo diminui </a:t>
            </a:r>
            <a:r>
              <a:rPr lang="pt-BR" dirty="0" smtClean="0"/>
              <a:t>o </a:t>
            </a:r>
            <a:r>
              <a:rPr lang="pt-BR" dirty="0"/>
              <a:t>motor acelera porque a força </a:t>
            </a:r>
            <a:r>
              <a:rPr lang="pt-BR" dirty="0" err="1"/>
              <a:t>contra-eletromotriz</a:t>
            </a:r>
            <a:r>
              <a:rPr lang="pt-BR" dirty="0"/>
              <a:t> é </a:t>
            </a:r>
            <a:r>
              <a:rPr lang="pt-BR" dirty="0" smtClean="0"/>
              <a:t>reduzida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Método </a:t>
            </a:r>
            <a:r>
              <a:rPr lang="pt-BR" dirty="0"/>
              <a:t>não </a:t>
            </a:r>
            <a:r>
              <a:rPr lang="pt-BR" dirty="0" smtClean="0"/>
              <a:t>permite regular </a:t>
            </a:r>
            <a:r>
              <a:rPr lang="pt-BR" dirty="0"/>
              <a:t>a velocidade para gamas de variação largas e é utilizado essencialmente </a:t>
            </a:r>
            <a:r>
              <a:rPr lang="pt-BR" dirty="0" smtClean="0"/>
              <a:t>a velocidades elevadas.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287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Atuando </a:t>
            </a:r>
            <a:r>
              <a:rPr lang="pt-BR" b="1" dirty="0"/>
              <a:t>em </a:t>
            </a:r>
            <a:r>
              <a:rPr lang="pt-BR" b="1" dirty="0" err="1" smtClean="0"/>
              <a:t>V</a:t>
            </a:r>
            <a:r>
              <a:rPr lang="pt-BR" b="1" baseline="-25000" dirty="0" err="1" smtClean="0"/>
              <a:t>g</a:t>
            </a:r>
            <a:endParaRPr lang="pt-BR" baseline="-25000" dirty="0" smtClean="0"/>
          </a:p>
          <a:p>
            <a:endParaRPr lang="pt-BR" u="sng" dirty="0" smtClean="0"/>
          </a:p>
          <a:p>
            <a:r>
              <a:rPr lang="pt-BR" u="sng" dirty="0" smtClean="0"/>
              <a:t>Motor de excitação em derivação</a:t>
            </a:r>
          </a:p>
          <a:p>
            <a:pPr lvl="1"/>
            <a:r>
              <a:rPr lang="pt-BR" dirty="0" smtClean="0"/>
              <a:t>Se </a:t>
            </a:r>
            <a:r>
              <a:rPr lang="pt-BR" dirty="0"/>
              <a:t>se diminuir a tensão de alimentação, a corrente indutora </a:t>
            </a:r>
            <a:r>
              <a:rPr lang="pt-BR" i="1" dirty="0" err="1"/>
              <a:t>I</a:t>
            </a:r>
            <a:r>
              <a:rPr lang="pt-BR" i="1" baseline="-25000" dirty="0" err="1"/>
              <a:t>f</a:t>
            </a:r>
            <a:r>
              <a:rPr lang="pt-BR" i="1" dirty="0"/>
              <a:t> </a:t>
            </a:r>
            <a:r>
              <a:rPr lang="pt-BR" dirty="0"/>
              <a:t>diminui e portanto </a:t>
            </a:r>
            <a:r>
              <a:rPr lang="pt-BR" dirty="0" smtClean="0"/>
              <a:t>φ </a:t>
            </a:r>
            <a:r>
              <a:rPr lang="pt-BR" dirty="0"/>
              <a:t>diminui </a:t>
            </a:r>
            <a:r>
              <a:rPr lang="pt-BR" dirty="0" smtClean="0"/>
              <a:t>também</a:t>
            </a:r>
            <a:r>
              <a:rPr lang="pt-BR" dirty="0"/>
              <a:t>;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velocidade pode diminuir ou aumentar </a:t>
            </a:r>
            <a:r>
              <a:rPr lang="pt-BR" dirty="0" smtClean="0"/>
              <a:t> consoante </a:t>
            </a:r>
            <a:r>
              <a:rPr lang="pt-BR" dirty="0"/>
              <a:t>o valor </a:t>
            </a:r>
            <a:r>
              <a:rPr lang="pt-BR" dirty="0" smtClean="0"/>
              <a:t>de </a:t>
            </a:r>
            <a:r>
              <a:rPr lang="el-GR" dirty="0" smtClean="0"/>
              <a:t>φ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8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400600"/>
          </a:xfrm>
        </p:spPr>
        <p:txBody>
          <a:bodyPr>
            <a:normAutofit/>
          </a:bodyPr>
          <a:lstStyle/>
          <a:p>
            <a:r>
              <a:rPr lang="pt-BR" u="sng" dirty="0" smtClean="0"/>
              <a:t>Motor </a:t>
            </a:r>
            <a:r>
              <a:rPr lang="pt-BR" u="sng" dirty="0"/>
              <a:t>de excitação separada</a:t>
            </a:r>
          </a:p>
          <a:p>
            <a:pPr lvl="1"/>
            <a:r>
              <a:rPr lang="pt-BR" dirty="0" smtClean="0"/>
              <a:t>Com fluxo </a:t>
            </a:r>
            <a:r>
              <a:rPr lang="pt-BR" dirty="0"/>
              <a:t>constante e </a:t>
            </a:r>
            <a:r>
              <a:rPr lang="pt-BR" dirty="0" smtClean="0"/>
              <a:t>desprezando </a:t>
            </a:r>
            <a:r>
              <a:rPr lang="pt-BR" i="1" dirty="0" smtClean="0"/>
              <a:t>R</a:t>
            </a:r>
            <a:r>
              <a:rPr lang="pt-BR" i="1" baseline="-25000" dirty="0" smtClean="0"/>
              <a:t>a</a:t>
            </a:r>
            <a:r>
              <a:rPr lang="pt-BR" i="1" dirty="0" smtClean="0"/>
              <a:t> </a:t>
            </a:r>
            <a:r>
              <a:rPr lang="pt-BR" i="1" dirty="0"/>
              <a:t>I</a:t>
            </a:r>
            <a:r>
              <a:rPr lang="pt-BR" i="1" baseline="-25000" dirty="0"/>
              <a:t>a</a:t>
            </a:r>
            <a:r>
              <a:rPr lang="pt-BR" i="1" dirty="0"/>
              <a:t> </a:t>
            </a:r>
            <a:r>
              <a:rPr lang="pt-BR" dirty="0"/>
              <a:t>em face de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g</a:t>
            </a:r>
            <a:r>
              <a:rPr lang="pt-BR" dirty="0" smtClean="0"/>
              <a:t>, conclui-se </a:t>
            </a:r>
            <a:r>
              <a:rPr lang="pt-BR" dirty="0"/>
              <a:t>que a velocidade é, em primeira aproximação, proporcional à </a:t>
            </a:r>
            <a:r>
              <a:rPr lang="pt-BR" dirty="0" smtClean="0"/>
              <a:t>tensão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g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Assim</a:t>
            </a:r>
            <a:r>
              <a:rPr lang="pt-BR" dirty="0"/>
              <a:t>, </a:t>
            </a:r>
            <a:r>
              <a:rPr lang="pt-BR" dirty="0" smtClean="0"/>
              <a:t>a </a:t>
            </a:r>
            <a:r>
              <a:rPr lang="pt-BR" dirty="0"/>
              <a:t>velocidade </a:t>
            </a:r>
            <a:r>
              <a:rPr lang="pt-BR" dirty="0" smtClean="0"/>
              <a:t>é modificada atuando diretamente </a:t>
            </a:r>
            <a:r>
              <a:rPr lang="pt-BR" dirty="0"/>
              <a:t>na tensão de </a:t>
            </a:r>
            <a:r>
              <a:rPr lang="pt-BR" dirty="0" smtClean="0"/>
              <a:t>alimentação;</a:t>
            </a:r>
          </a:p>
          <a:p>
            <a:pPr lvl="1"/>
            <a:r>
              <a:rPr lang="pt-BR" dirty="0" smtClean="0"/>
              <a:t>Este </a:t>
            </a:r>
            <a:r>
              <a:rPr lang="pt-BR" dirty="0"/>
              <a:t>processo requer uma fonte de </a:t>
            </a:r>
            <a:r>
              <a:rPr lang="pt-BR" dirty="0" smtClean="0"/>
              <a:t>tensão contínua </a:t>
            </a:r>
            <a:r>
              <a:rPr lang="pt-BR" dirty="0"/>
              <a:t>de amplitude variável o </a:t>
            </a:r>
            <a:r>
              <a:rPr lang="pt-BR" dirty="0" smtClean="0"/>
              <a:t>com </a:t>
            </a:r>
            <a:r>
              <a:rPr lang="pt-BR" dirty="0"/>
              <a:t>dispositivos de electrónica de potência.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856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b="1" dirty="0"/>
              <a:t>O Sistema Ward-Leonard </a:t>
            </a:r>
            <a:r>
              <a:rPr lang="pt-BR" b="1" dirty="0" smtClean="0"/>
              <a:t>Estático</a:t>
            </a:r>
          </a:p>
          <a:p>
            <a:r>
              <a:rPr lang="pt-BR" dirty="0"/>
              <a:t>L</a:t>
            </a:r>
            <a:r>
              <a:rPr lang="pt-BR" dirty="0" smtClean="0"/>
              <a:t>argamente </a:t>
            </a:r>
            <a:r>
              <a:rPr lang="pt-BR" dirty="0"/>
              <a:t>utilizado na </a:t>
            </a:r>
            <a:r>
              <a:rPr lang="pt-BR" dirty="0" smtClean="0"/>
              <a:t>indústria;</a:t>
            </a:r>
          </a:p>
          <a:p>
            <a:r>
              <a:rPr lang="pt-BR" dirty="0"/>
              <a:t>C</a:t>
            </a:r>
            <a:r>
              <a:rPr lang="pt-BR" dirty="0" smtClean="0"/>
              <a:t>onstituído </a:t>
            </a:r>
            <a:r>
              <a:rPr lang="pt-BR" dirty="0"/>
              <a:t>por uma máquina de corrente contínua de excitação </a:t>
            </a:r>
            <a:r>
              <a:rPr lang="pt-BR" dirty="0" smtClean="0"/>
              <a:t>independente controlada </a:t>
            </a:r>
            <a:r>
              <a:rPr lang="pt-BR" dirty="0"/>
              <a:t>por dispositivos de electrónica de </a:t>
            </a:r>
            <a:r>
              <a:rPr lang="pt-BR" dirty="0" smtClean="0"/>
              <a:t>potência;</a:t>
            </a:r>
          </a:p>
          <a:p>
            <a:endParaRPr lang="pt-B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 bwMode="auto">
          <a:xfrm>
            <a:off x="613970" y="3789040"/>
            <a:ext cx="7774454" cy="211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10909</TotalTime>
  <Words>4723</Words>
  <Application>Microsoft Office PowerPoint</Application>
  <PresentationFormat>Apresentação na tela (4:3)</PresentationFormat>
  <Paragraphs>387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97" baseType="lpstr">
      <vt:lpstr>Austin</vt:lpstr>
      <vt:lpstr>Eletricidade Aplicada I</vt:lpstr>
      <vt:lpstr>1. 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Componentes de uma Máquina CC</vt:lpstr>
      <vt:lpstr>Apresentação do PowerPoint</vt:lpstr>
      <vt:lpstr>Apresentação do PowerPoint</vt:lpstr>
      <vt:lpstr>Domínios Magnéticos</vt:lpstr>
      <vt:lpstr>Domínios Magnéticos</vt:lpstr>
      <vt:lpstr>3. Princípio de Funcionamento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Tipos de Máquinas CC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Reação da armadura no gerador CC </vt:lpstr>
      <vt:lpstr>Apresentação do PowerPoint</vt:lpstr>
      <vt:lpstr>Apresentação do PowerPoint</vt:lpstr>
      <vt:lpstr>6. Ação Geradora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7. Ação Motora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8. Controlo de velocidade dos motores CC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CEFETPE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Condutância dos Materiais Dielétricos</dc:title>
  <dc:creator>LABINFO</dc:creator>
  <cp:lastModifiedBy>Mateus Duarte Teixeira</cp:lastModifiedBy>
  <cp:revision>448</cp:revision>
  <cp:lastPrinted>2011-09-03T19:56:33Z</cp:lastPrinted>
  <dcterms:created xsi:type="dcterms:W3CDTF">2006-10-03T18:10:19Z</dcterms:created>
  <dcterms:modified xsi:type="dcterms:W3CDTF">2017-05-23T17:41:27Z</dcterms:modified>
</cp:coreProperties>
</file>